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Lst>
  <p:sldSz cy="6858000" cx="9144000"/>
  <p:notesSz cx="6858000" cy="9144000"/>
  <p:embeddedFontLst>
    <p:embeddedFont>
      <p:font typeface="Roboto"/>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52752B-B22B-4D12-ACF0-D3FAC1B839AE}">
  <a:tblStyle styleId="{3B52752B-B22B-4D12-ACF0-D3FAC1B839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47C0B3-7257-4CFD-BA29-F42BF0D415FC}"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0"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2" name="Google Shape;10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f31acfe2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5" name="Google Shape;185;g10f31acfe22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10b27ea8e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78" name="Google Shape;1378;g110b27ea8ea_0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6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92" name="Google Shape;139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00" name="Google Shape;140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10" name="Google Shape;141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20" name="Google Shape;142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30" name="Google Shape;1430;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431" name="Google Shape;1431;p6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41" name="Google Shape;144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6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451" name="Google Shape;145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2" name="Google Shape;1452;p6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60" name="Google Shape;146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470" name="Google Shape;147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71" name="Google Shape;1471;p7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f31acfe2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5" name="Google Shape;195;g10f31acfe22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81" name="Google Shape;148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7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92" name="Google Shape;149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02" name="Google Shape;1502;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7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12" name="Google Shape;151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7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20" name="Google Shape;152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30" name="Google Shape;153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31" name="Google Shape;1531;p7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40" name="Google Shape;1540;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41" name="Google Shape;1541;p7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50" name="Google Shape;155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51" name="Google Shape;1551;p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60" name="Google Shape;156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61" name="Google Shape;1561;p7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70" name="Google Shape;1570;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f31acfe2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5" name="Google Shape;205;g10f31acfe22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8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78" name="Google Shape;157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8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87" name="Google Shape;1587;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8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96" name="Google Shape;1596;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05" name="Google Shape;160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8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14" name="Google Shape;161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8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24" name="Google Shape;162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35" name="Google Shape;163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8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43" name="Google Shape;164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8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52" name="Google Shape;1652;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9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61" name="Google Shape;1661;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f31acfe2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5" name="Google Shape;215;g10f31acfe22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71" name="Google Shape;167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81" name="Google Shape;168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f31acfe2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5" name="Google Shape;225;g10f31acfe22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5" name="Google Shape;23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c8693598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1" name="Google Shape;251;g10c8693598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c8693598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7" name="Google Shape;267;g10c86935988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81" name="Google Shape;28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c8693598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94" name="Google Shape;294;g10c86935988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0" name="Google Shape;11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c8693598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06" name="Google Shape;306;g10c86935988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18" name="Google Shape;31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c86935988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28" name="Google Shape;328;g10c86935988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45" name="Google Shape;34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c8693598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55" name="Google Shape;355;g10c86935988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66" name="Google Shape;36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74" name="Google Shape;3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84" name="Google Shape;38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95" name="Google Shape;3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06" name="Google Shape;40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0" name="Google Shape;1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17" name="Google Shape;41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28" name="Google Shape;42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39" name="Google Shape;43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50" name="Google Shape;45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61" name="Google Shape;46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72" name="Google Shape;47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473" name="Google Shape;473;p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82" name="Google Shape;48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90" name="Google Shape;49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01" name="Google Shape;50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c8693598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16" name="Google Shape;516;g10c86935988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8" name="Google Shape;12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c8693598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27" name="Google Shape;527;g10c86935988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38" name="Google Shape;53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0b27ea8ea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53" name="Google Shape;553;g110b27ea8ea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0b27ea8ea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68" name="Google Shape;568;g110b27ea8ea_2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79" name="Google Shape;57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0b27ea8ea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91" name="Google Shape;591;g110b27ea8ea_2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0b27ea8ea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05" name="Google Shape;605;g110b27ea8ea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0b27ea8ea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18" name="Google Shape;618;g110b27ea8ea_2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0b27ea8ea_2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30" name="Google Shape;630;g110b27ea8ea_2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0b27ea8ea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42" name="Google Shape;642;g110b27ea8ea_2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7" name="Google Shape;13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0b27ea8ea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54" name="Google Shape;654;g110b27ea8ea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0b27ea8ea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68" name="Google Shape;668;g110b27ea8ea_2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0b27ea8ea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81" name="Google Shape;681;g110b27ea8ea_2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0b27ea8ea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93" name="Google Shape;693;g110b27ea8ea_2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0b27ea8ea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05" name="Google Shape;705;g110b27ea8ea_2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14" name="Google Shape;71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22" name="Google Shape;72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32" name="Google Shape;73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43" name="Google Shape;74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54" name="Google Shape;7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5" name="Google Shape;14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65" name="Google Shape;76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76" name="Google Shape;77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87" name="Google Shape;78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98" name="Google Shape;79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799" name="Google Shape;799;p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09" name="Google Shape;80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810" name="Google Shape;810;p3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20" name="Google Shape;82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29" name="Google Shape;82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39" name="Google Shape;83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47" name="Google Shape;847;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57" name="Google Shape;85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5" name="Google Shape;15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68" name="Google Shape;86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78" name="Google Shape;87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89" name="Google Shape;889;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00" name="Google Shape;90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910" name="Google Shape;91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20" name="Google Shape;92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30" name="Google Shape;93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41" name="Google Shape;94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52" name="Google Shape;95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63" name="Google Shape;96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f31acfe2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5" name="Google Shape;165;g10f31acfe22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5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73" name="Google Shape;97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81" name="Google Shape;98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f6d3dfbe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91" name="Google Shape;991;g10f6d3dfbe6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c8672f22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c8672f2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02" name="Google Shape;1002;g10c8672f227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105672c241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105672c24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37" name="Google Shape;1037;g1105672c241_1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c8672f227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c8672f22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64" name="Google Shape;1064;g10c8672f227_1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0c8672f227_1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0c8672f22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74" name="Google Shape;1074;g10c8672f227_1_10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105672c241_1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105672c24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82" name="Google Shape;1082;g1105672c241_1_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89" name="Google Shape;108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105672c241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61" name="Google Shape;1161;g1105672c241_1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f31acfe2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5" name="Google Shape;175;g10f31acfe22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96" name="Google Shape;119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d1c6d26288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d1c6d262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15" name="Google Shape;1215;gd1c6d26288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5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29" name="Google Shape;122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d1c6d26288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d1c6d2628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40" name="Google Shape;1240;gd1c6d26288_0_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51" name="Google Shape;125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10b27ea8ea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99" name="Google Shape;1299;g110b27ea8ea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21" name="Google Shape;132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10b27ea8ea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10b27ea8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40" name="Google Shape;1340;g110b27ea8ea_0_1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54" name="Google Shape;135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10b27ea8ea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64" name="Google Shape;1364;g110b27ea8ea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22" name="Google Shape;22;p2"/>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23" name="Google Shape;23;p2"/>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p:txBody>
      </p:sp>
      <p:sp>
        <p:nvSpPr>
          <p:cNvPr id="24" name="Google Shape;24;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accent2"/>
              </a:buClr>
              <a:buSzPts val="1400"/>
              <a:buFont typeface="Arial"/>
              <a:buNone/>
              <a:defRPr b="1" i="0" sz="32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5" name="Google Shape;25;p2"/>
          <p:cNvSpPr txBox="1"/>
          <p:nvPr>
            <p:ph idx="1" type="subTitle"/>
          </p:nvPr>
        </p:nvSpPr>
        <p:spPr>
          <a:xfrm>
            <a:off x="1371600" y="4343400"/>
            <a:ext cx="6400799" cy="1295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Google Shape;27;p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1" name="Google Shape;81;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83" name="Google Shape;83;p1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4" name="Google Shape;84;p1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Google Shape;85;p1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8" name="Google Shape;88;p12"/>
          <p:cNvSpPr/>
          <p:nvPr>
            <p:ph idx="2" type="pic"/>
          </p:nvPr>
        </p:nvSpPr>
        <p:spPr>
          <a:xfrm>
            <a:off x="1792288" y="612775"/>
            <a:ext cx="5486399" cy="4114800"/>
          </a:xfrm>
          <a:prstGeom prst="rect">
            <a:avLst/>
          </a:prstGeom>
          <a:noFill/>
          <a:ln>
            <a:noFill/>
          </a:ln>
        </p:spPr>
      </p:sp>
      <p:sp>
        <p:nvSpPr>
          <p:cNvPr id="89" name="Google Shape;89;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90" name="Google Shape;90;p12"/>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1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 name="Shape 93"/>
        <p:cNvGrpSpPr/>
        <p:nvPr/>
      </p:nvGrpSpPr>
      <p:grpSpPr>
        <a:xfrm>
          <a:off x="0" y="0"/>
          <a:ext cx="0" cy="0"/>
          <a:chOff x="0" y="0"/>
          <a:chExt cx="0" cy="0"/>
        </a:xfrm>
      </p:grpSpPr>
      <p:sp>
        <p:nvSpPr>
          <p:cNvPr id="94" name="Google Shape;94;p1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95" name="Google Shape;95;p13"/>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 name="Google Shape;96;p13"/>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1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1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0" name="Google Shape;30;p3"/>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4" name="Shape 34"/>
        <p:cNvGrpSpPr/>
        <p:nvPr/>
      </p:nvGrpSpPr>
      <p:grpSpPr>
        <a:xfrm>
          <a:off x="0" y="0"/>
          <a:ext cx="0" cy="0"/>
          <a:chOff x="0" y="0"/>
          <a:chExt cx="0" cy="0"/>
        </a:xfrm>
      </p:grpSpPr>
      <p:sp>
        <p:nvSpPr>
          <p:cNvPr id="35" name="Google Shape;35;p4"/>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6" name="Google Shape;36;p4"/>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4"/>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4"/>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9" name="Google Shape;39;p4"/>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0" name="Google Shape;40;p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41" name="Shape 41"/>
        <p:cNvGrpSpPr/>
        <p:nvPr/>
      </p:nvGrpSpPr>
      <p:grpSpPr>
        <a:xfrm>
          <a:off x="0" y="0"/>
          <a:ext cx="0" cy="0"/>
          <a:chOff x="0" y="0"/>
          <a:chExt cx="0" cy="0"/>
        </a:xfrm>
      </p:grpSpPr>
      <p:sp>
        <p:nvSpPr>
          <p:cNvPr id="42" name="Google Shape;42;p5"/>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43" name="Google Shape;43;p5"/>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5"/>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5"/>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 name="Google Shape;46;p5"/>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 name="Google Shape;47;p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0" name="Google Shape;50;p6"/>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6"/>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Google Shape;53;p6"/>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7"/>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4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7" name="Google Shape;57;p7"/>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58" name="Google Shape;58;p7"/>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Google Shape;59;p7"/>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Google Shape;60;p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63" name="Google Shape;63;p8"/>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4" name="Google Shape;64;p8"/>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5" name="Google Shape;65;p8"/>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6" name="Google Shape;66;p8"/>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7" name="Google Shape;67;p8"/>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8" name="Google Shape;68;p8"/>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9" name="Google Shape;69;p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9"/>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72" name="Google Shape;72;p9"/>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3" name="Google Shape;73;p9"/>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4" name="Google Shape;74;p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0"/>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p10"/>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Google Shape;78;p1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 name="Google Shape;11;p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6" name="Google Shape;16;p1"/>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7" name="Google Shape;17;p1"/>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8153400" y="304800"/>
            <a:ext cx="533399" cy="30479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 name="Google Shape;19;p1"/>
          <p:cNvPicPr preferRelativeResize="0"/>
          <p:nvPr/>
        </p:nvPicPr>
        <p:blipFill rotWithShape="1">
          <a:blip r:embed="rId1">
            <a:alphaModFix/>
          </a:blip>
          <a:srcRect b="0" l="0" r="0" t="0"/>
          <a:stretch/>
        </p:blipFill>
        <p:spPr>
          <a:xfrm>
            <a:off x="7827715" y="131825"/>
            <a:ext cx="782888" cy="7825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4.png"/><Relationship Id="rId12"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6.png"/><Relationship Id="rId8"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20</a:t>
            </a:r>
            <a:r>
              <a:rPr lang="en-US"/>
              <a:t>22</a:t>
            </a:r>
            <a:r>
              <a:rPr b="0" i="0" lang="en-US" sz="1000" u="none" cap="none" strike="noStrike">
                <a:solidFill>
                  <a:schemeClr val="dk1"/>
                </a:solidFill>
                <a:latin typeface="Arial"/>
                <a:ea typeface="Arial"/>
                <a:cs typeface="Arial"/>
                <a:sym typeface="Arial"/>
              </a:rPr>
              <a:t> PDR:  Team </a:t>
            </a:r>
            <a:r>
              <a:rPr lang="en-US"/>
              <a:t>1064 UCASAL</a:t>
            </a:r>
            <a:endParaRPr/>
          </a:p>
        </p:txBody>
      </p:sp>
      <p:sp>
        <p:nvSpPr>
          <p:cNvPr id="105" name="Google Shape;105;p1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6" name="Google Shape;106;p14"/>
          <p:cNvSpPr txBox="1"/>
          <p:nvPr>
            <p:ph type="ctrTitle"/>
          </p:nvPr>
        </p:nvSpPr>
        <p:spPr>
          <a:xfrm>
            <a:off x="685800" y="2130425"/>
            <a:ext cx="7772400" cy="1831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20</a:t>
            </a:r>
            <a:r>
              <a:rPr lang="en-US"/>
              <a:t>22</a:t>
            </a:r>
            <a:r>
              <a:rPr b="1" i="0" lang="en-US" sz="3200" u="none" cap="none" strike="noStrike">
                <a:solidFill>
                  <a:schemeClr val="accent2"/>
                </a:solidFill>
                <a:latin typeface="Arial"/>
                <a:ea typeface="Arial"/>
                <a:cs typeface="Arial"/>
                <a:sym typeface="Arial"/>
              </a:rPr>
              <a:t> </a:t>
            </a:r>
            <a:br>
              <a:rPr b="1" i="0" lang="en-US" sz="3200" u="none" cap="none" strike="noStrike">
                <a:solidFill>
                  <a:schemeClr val="accent2"/>
                </a:solidFill>
                <a:latin typeface="Arial"/>
                <a:ea typeface="Arial"/>
                <a:cs typeface="Arial"/>
                <a:sym typeface="Arial"/>
              </a:rPr>
            </a:br>
            <a:r>
              <a:rPr b="1" i="0" lang="en-US" sz="3200" u="none" cap="none" strike="noStrike">
                <a:solidFill>
                  <a:schemeClr val="accent2"/>
                </a:solidFill>
                <a:latin typeface="Arial"/>
                <a:ea typeface="Arial"/>
                <a:cs typeface="Arial"/>
                <a:sym typeface="Arial"/>
              </a:rPr>
              <a:t>Preliminary Design Review (PDR) Outline </a:t>
            </a:r>
            <a:br>
              <a:rPr b="1" i="0" lang="en-US" sz="3200" u="none" cap="none" strike="noStrike">
                <a:solidFill>
                  <a:schemeClr val="accent2"/>
                </a:solidFill>
                <a:latin typeface="Arial"/>
                <a:ea typeface="Arial"/>
                <a:cs typeface="Arial"/>
                <a:sym typeface="Arial"/>
              </a:rPr>
            </a:br>
            <a:r>
              <a:rPr b="1" i="1" lang="en-US" sz="3200" u="none" cap="none" strike="noStrike">
                <a:solidFill>
                  <a:schemeClr val="accent2"/>
                </a:solidFill>
                <a:latin typeface="Arial"/>
                <a:ea typeface="Arial"/>
                <a:cs typeface="Arial"/>
                <a:sym typeface="Arial"/>
              </a:rPr>
              <a:t>Version 1.</a:t>
            </a:r>
            <a:r>
              <a:rPr i="1" lang="en-US"/>
              <a:t>1</a:t>
            </a:r>
            <a:endParaRPr b="1" i="1" sz="3200" u="none" cap="none" strike="noStrike">
              <a:solidFill>
                <a:schemeClr val="accent2"/>
              </a:solidFill>
              <a:latin typeface="Arial"/>
              <a:ea typeface="Arial"/>
              <a:cs typeface="Arial"/>
              <a:sym typeface="Arial"/>
            </a:endParaRPr>
          </a:p>
        </p:txBody>
      </p:sp>
      <p:sp>
        <p:nvSpPr>
          <p:cNvPr id="107" name="Google Shape;107;p1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1064</a:t>
            </a:r>
            <a:endParaRPr/>
          </a:p>
          <a:p>
            <a:pPr indent="0" lvl="0" marL="0" marR="0" rtl="0" algn="ctr">
              <a:lnSpc>
                <a:spcPct val="100000"/>
              </a:lnSpc>
              <a:spcBef>
                <a:spcPts val="480"/>
              </a:spcBef>
              <a:spcAft>
                <a:spcPts val="0"/>
              </a:spcAft>
              <a:buClr>
                <a:schemeClr val="dk1"/>
              </a:buClr>
              <a:buSzPts val="2400"/>
              <a:buFont typeface="Arial"/>
              <a:buNone/>
            </a:pPr>
            <a:r>
              <a:rPr lang="en-US"/>
              <a:t>UCASAL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188" name="Google Shape;188;p23"/>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189" name="Google Shape;189;p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90" name="Google Shape;190;p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1" name="Google Shape;191;p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192" name="Google Shape;192;p23"/>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2</a:t>
                      </a:r>
                      <a:r>
                        <a:rPr lang="en-US"/>
                        <a:t>9</a:t>
                      </a:r>
                      <a:endParaRPr/>
                    </a:p>
                  </a:txBody>
                  <a:tcPr marT="91425" marB="91425" marR="91425" marL="91425"/>
                </a:tc>
                <a:tc>
                  <a:txBody>
                    <a:bodyPr/>
                    <a:lstStyle/>
                    <a:p>
                      <a:pPr indent="0" lvl="0" marL="0" rtl="0" algn="ctr">
                        <a:spcBef>
                          <a:spcPts val="0"/>
                        </a:spcBef>
                        <a:spcAft>
                          <a:spcPts val="0"/>
                        </a:spcAft>
                        <a:buNone/>
                      </a:pPr>
                      <a:r>
                        <a:rPr lang="en-US"/>
                        <a:t>The container shall transmit its telemetry once per second (1 Hz) in the formats described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The container shall poll the payload for telemetry and relay that data four times per second (4 Hz) in the formats described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31</a:t>
                      </a:r>
                      <a:endParaRPr/>
                    </a:p>
                  </a:txBody>
                  <a:tcPr marT="91425" marB="91425" marR="91425" marL="91425"/>
                </a:tc>
                <a:tc>
                  <a:txBody>
                    <a:bodyPr/>
                    <a:lstStyle/>
                    <a:p>
                      <a:pPr indent="0" lvl="0" marL="0" rtl="0" algn="ctr">
                        <a:spcBef>
                          <a:spcPts val="0"/>
                        </a:spcBef>
                        <a:spcAft>
                          <a:spcPts val="0"/>
                        </a:spcAft>
                        <a:buNone/>
                      </a:pPr>
                      <a:r>
                        <a:rPr lang="en-US"/>
                        <a:t>The container shall stop polling and transmitting telemetry when it lands.</a:t>
                      </a:r>
                      <a:endParaRPr/>
                    </a:p>
                  </a:txBody>
                  <a:tcPr marT="91425" marB="91425" marR="91425" marL="91425"/>
                </a:tc>
              </a:tr>
              <a:tr h="381000">
                <a:tc>
                  <a:txBody>
                    <a:bodyPr/>
                    <a:lstStyle/>
                    <a:p>
                      <a:pPr indent="0" lvl="0" marL="0" rtl="0" algn="ctr">
                        <a:spcBef>
                          <a:spcPts val="0"/>
                        </a:spcBef>
                        <a:spcAft>
                          <a:spcPts val="0"/>
                        </a:spcAft>
                        <a:buNone/>
                      </a:pPr>
                      <a:r>
                        <a:rPr lang="en-US"/>
                        <a:t>32</a:t>
                      </a:r>
                      <a:endParaRPr/>
                    </a:p>
                  </a:txBody>
                  <a:tcPr marT="91425" marB="91425" marR="91425" marL="91425"/>
                </a:tc>
                <a:tc>
                  <a:txBody>
                    <a:bodyPr/>
                    <a:lstStyle/>
                    <a:p>
                      <a:pPr indent="0" lvl="0" marL="0" rtl="0" algn="ctr">
                        <a:spcBef>
                          <a:spcPts val="0"/>
                        </a:spcBef>
                        <a:spcAft>
                          <a:spcPts val="0"/>
                        </a:spcAft>
                        <a:buNone/>
                      </a:pPr>
                      <a:r>
                        <a:rPr lang="en-US"/>
                        <a:t>The container and science payload must include an easily accessible power switch that can be accessed without disassembling the cansat and science payloads and in the stowed configuration.</a:t>
                      </a:r>
                      <a:endParaRPr/>
                    </a:p>
                  </a:txBody>
                  <a:tcPr marT="91425" marB="91425" marR="91425" marL="91425"/>
                </a:tc>
              </a:tr>
              <a:tr h="381000">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The container and payload must include a power indicator such as an LED or sound generating device that can be easily seen or heard without disassembling the cansat and in the stowed state.</a:t>
                      </a:r>
                      <a:endParaRPr/>
                    </a:p>
                  </a:txBody>
                  <a:tcPr marT="91425" marB="91425" marR="91425" marL="91425"/>
                </a:tc>
              </a:tr>
              <a:tr h="381000">
                <a:tc>
                  <a:txBody>
                    <a:bodyPr/>
                    <a:lstStyle/>
                    <a:p>
                      <a:pPr indent="0" lvl="0" marL="0" rtl="0" algn="ctr">
                        <a:spcBef>
                          <a:spcPts val="0"/>
                        </a:spcBef>
                        <a:spcAft>
                          <a:spcPts val="0"/>
                        </a:spcAft>
                        <a:buNone/>
                      </a:pPr>
                      <a:r>
                        <a:rPr lang="en-US"/>
                        <a:t>34</a:t>
                      </a:r>
                      <a:endParaRPr/>
                    </a:p>
                  </a:txBody>
                  <a:tcPr marT="91425" marB="91425" marR="91425" marL="91425"/>
                </a:tc>
                <a:tc>
                  <a:txBody>
                    <a:bodyPr/>
                    <a:lstStyle/>
                    <a:p>
                      <a:pPr indent="0" lvl="0" marL="0" rtl="0" algn="ctr">
                        <a:spcBef>
                          <a:spcPts val="0"/>
                        </a:spcBef>
                        <a:spcAft>
                          <a:spcPts val="0"/>
                        </a:spcAft>
                        <a:buNone/>
                      </a:pPr>
                      <a:r>
                        <a:rPr lang="en-US"/>
                        <a:t>An audio beacon is required for the container. It shall be powered after landing.</a:t>
                      </a:r>
                      <a:endParaRPr/>
                    </a:p>
                  </a:txBody>
                  <a:tcPr marT="91425" marB="91425" marR="91425" marL="91425"/>
                </a:tc>
              </a:tr>
              <a:tr h="381000">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The audio beacon must have a minimum sound pressure level of 92 dB, unobstructed.</a:t>
                      </a:r>
                      <a:endParaRPr/>
                    </a:p>
                  </a:txBody>
                  <a:tcPr marT="91425" marB="91425" marR="91425" marL="91425"/>
                </a:tc>
              </a:tr>
              <a:tr h="381000">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Battery source may be alkaline, Ni-Cad, Ni-MH or Lithium. Lithium polymer batteries are not allowed. Lithium cells must be manufactured with a metal package similar to 18650 cells. Coin cells are allowed.</a:t>
                      </a:r>
                      <a:endParaRPr/>
                    </a:p>
                  </a:txBody>
                  <a:tcPr marT="91425" marB="91425" marR="91425" marL="91425"/>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1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81" name="Google Shape;1381;p11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82" name="Google Shape;1382;p11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a:t>
            </a:r>
            <a:r>
              <a:rPr lang="en-US"/>
              <a:t>Payload</a:t>
            </a:r>
            <a:r>
              <a:rPr b="1" i="0" lang="en-US" sz="2400" u="none" cap="none" strike="noStrike">
                <a:solidFill>
                  <a:schemeClr val="accent2"/>
                </a:solidFill>
                <a:latin typeface="Arial"/>
                <a:ea typeface="Arial"/>
                <a:cs typeface="Arial"/>
                <a:sym typeface="Arial"/>
              </a:rPr>
              <a:t> Power Budget </a:t>
            </a:r>
            <a:endParaRPr/>
          </a:p>
        </p:txBody>
      </p:sp>
      <p:sp>
        <p:nvSpPr>
          <p:cNvPr id="1383" name="Google Shape;1383;p11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384" name="Google Shape;1384;p11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85" name="Google Shape;1385;p113"/>
          <p:cNvGraphicFramePr/>
          <p:nvPr/>
        </p:nvGraphicFramePr>
        <p:xfrm>
          <a:off x="4803013" y="1218913"/>
          <a:ext cx="3000000" cy="3000000"/>
        </p:xfrm>
        <a:graphic>
          <a:graphicData uri="http://schemas.openxmlformats.org/drawingml/2006/table">
            <a:tbl>
              <a:tblPr>
                <a:noFill/>
                <a:tableStyleId>{3B52752B-B22B-4D12-ACF0-D3FAC1B839AE}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2.78 Wh</a:t>
                      </a:r>
                      <a:endParaRPr b="1"/>
                    </a:p>
                  </a:txBody>
                  <a:tcPr marT="91425" marB="91425" marR="91425" marL="91425"/>
                </a:tc>
              </a:tr>
            </a:tbl>
          </a:graphicData>
        </a:graphic>
      </p:graphicFrame>
      <p:graphicFrame>
        <p:nvGraphicFramePr>
          <p:cNvPr id="1386" name="Google Shape;1386;p113"/>
          <p:cNvGraphicFramePr/>
          <p:nvPr/>
        </p:nvGraphicFramePr>
        <p:xfrm>
          <a:off x="952500" y="2529200"/>
          <a:ext cx="3000000" cy="3000000"/>
        </p:xfrm>
        <a:graphic>
          <a:graphicData uri="http://schemas.openxmlformats.org/drawingml/2006/table">
            <a:tbl>
              <a:tblPr>
                <a:noFill/>
                <a:tableStyleId>{3B52752B-B22B-4D12-ACF0-D3FAC1B839AE}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10.8Wh</a:t>
                      </a:r>
                      <a:endParaRPr b="1"/>
                    </a:p>
                  </a:txBody>
                  <a:tcPr marT="91425" marB="91425" marR="91425" marL="91425"/>
                </a:tc>
              </a:tr>
            </a:tbl>
          </a:graphicData>
        </a:graphic>
      </p:graphicFrame>
      <p:graphicFrame>
        <p:nvGraphicFramePr>
          <p:cNvPr id="1387" name="Google Shape;1387;p113"/>
          <p:cNvGraphicFramePr/>
          <p:nvPr/>
        </p:nvGraphicFramePr>
        <p:xfrm>
          <a:off x="2055000" y="3874850"/>
          <a:ext cx="3000000" cy="3000000"/>
        </p:xfrm>
        <a:graphic>
          <a:graphicData uri="http://schemas.openxmlformats.org/drawingml/2006/table">
            <a:tbl>
              <a:tblPr>
                <a:noFill/>
                <a:tableStyleId>{3B52752B-B22B-4D12-ACF0-D3FAC1B839AE}</a:tableStyleId>
              </a:tblPr>
              <a:tblGrid>
                <a:gridCol w="5309650"/>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10.8 Wh - 1.426Wh - 2.78 Wh = 6.594 Wh (Margin 61%)</a:t>
                      </a:r>
                      <a:endParaRPr b="1"/>
                    </a:p>
                  </a:txBody>
                  <a:tcPr marT="91425" marB="91425" marR="91425" marL="91425"/>
                </a:tc>
              </a:tr>
            </a:tbl>
          </a:graphicData>
        </a:graphic>
      </p:graphicFrame>
      <p:sp>
        <p:nvSpPr>
          <p:cNvPr id="1388" name="Google Shape;1388;p113"/>
          <p:cNvSpPr txBox="1"/>
          <p:nvPr/>
        </p:nvSpPr>
        <p:spPr>
          <a:xfrm>
            <a:off x="352575" y="5029988"/>
            <a:ext cx="8625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Final </a:t>
            </a:r>
            <a:r>
              <a:rPr b="1" lang="en-US" sz="1800"/>
              <a:t>Conclusion</a:t>
            </a:r>
            <a:endParaRPr b="1" sz="1800"/>
          </a:p>
          <a:p>
            <a:pPr indent="0" lvl="0" marL="0" rtl="0" algn="ctr">
              <a:spcBef>
                <a:spcPts val="0"/>
              </a:spcBef>
              <a:spcAft>
                <a:spcPts val="0"/>
              </a:spcAft>
              <a:buNone/>
            </a:pPr>
            <a:r>
              <a:rPr b="1" lang="en-US" sz="1600"/>
              <a:t> Our Battery is sufficient to power all component through the flight and can operate Two Hours without problems. </a:t>
            </a:r>
            <a:endParaRPr b="1" sz="1600"/>
          </a:p>
        </p:txBody>
      </p:sp>
      <p:graphicFrame>
        <p:nvGraphicFramePr>
          <p:cNvPr id="1389" name="Google Shape;1389;p113"/>
          <p:cNvGraphicFramePr/>
          <p:nvPr/>
        </p:nvGraphicFramePr>
        <p:xfrm>
          <a:off x="952488" y="1218913"/>
          <a:ext cx="3000000" cy="3000000"/>
        </p:xfrm>
        <a:graphic>
          <a:graphicData uri="http://schemas.openxmlformats.org/drawingml/2006/table">
            <a:tbl>
              <a:tblPr>
                <a:noFill/>
                <a:tableStyleId>{3B52752B-B22B-4D12-ACF0-D3FAC1B839AE}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1.4259 Wh</a:t>
                      </a:r>
                      <a:endParaRPr b="1"/>
                    </a:p>
                  </a:txBody>
                  <a:tcPr marT="91425" marB="91425" marR="91425" marL="9142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1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95" name="Google Shape;1395;p11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96" name="Google Shape;1396;p114"/>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Flight Software (FSW) Design</a:t>
            </a:r>
            <a:endParaRPr/>
          </a:p>
        </p:txBody>
      </p:sp>
      <p:sp>
        <p:nvSpPr>
          <p:cNvPr id="1397" name="Google Shape;1397;p11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03" name="Google Shape;1403;p11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04" name="Google Shape;1404;p11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1405" name="Google Shape;1405;p11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Overview of the CanSat FSW design</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Should discuss </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Basic FSW architecture, a flow chart showing how the software flow</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Programming languages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Development environments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Brief summary of the FSW tasks</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Char char="–"/>
            </a:pPr>
            <a:r>
              <a:rPr lang="en-US"/>
              <a:t>Differences between Container and Payload</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406" name="Google Shape;1406;p11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07" name="Google Shape;1407;p11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1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13" name="Google Shape;1413;p11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14" name="Google Shape;1414;p11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FSW State Diagram</a:t>
            </a:r>
            <a:endParaRPr/>
          </a:p>
        </p:txBody>
      </p:sp>
      <p:sp>
        <p:nvSpPr>
          <p:cNvPr id="1415" name="Google Shape;1415;p11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Software state diagrams for </a:t>
            </a:r>
            <a:r>
              <a:rPr lang="en-US"/>
              <a:t>Container</a:t>
            </a:r>
            <a:r>
              <a:rPr b="1" i="0" lang="en-US" sz="2400" u="none" cap="none" strike="noStrike">
                <a:solidFill>
                  <a:schemeClr val="dk1"/>
                </a:solidFill>
                <a:latin typeface="Arial"/>
                <a:ea typeface="Arial"/>
                <a:cs typeface="Arial"/>
                <a:sym typeface="Arial"/>
              </a:rPr>
              <a:t> defining the </a:t>
            </a:r>
            <a:r>
              <a:rPr b="1" i="1" lang="en-US" sz="2400" u="none" cap="none" strike="noStrike">
                <a:solidFill>
                  <a:schemeClr val="dk1"/>
                </a:solidFill>
                <a:latin typeface="Arial"/>
                <a:ea typeface="Arial"/>
                <a:cs typeface="Arial"/>
                <a:sym typeface="Arial"/>
              </a:rPr>
              <a:t>states</a:t>
            </a:r>
            <a:r>
              <a:rPr b="1" i="0" lang="en-US" sz="2400" u="none" cap="none" strike="noStrike">
                <a:solidFill>
                  <a:schemeClr val="dk1"/>
                </a:solidFill>
                <a:latin typeface="Arial"/>
                <a:ea typeface="Arial"/>
                <a:cs typeface="Arial"/>
                <a:sym typeface="Arial"/>
              </a:rPr>
              <a:t> and </a:t>
            </a:r>
            <a:r>
              <a:rPr b="1" i="1" lang="en-US" sz="2400" u="none" cap="none" strike="noStrike">
                <a:solidFill>
                  <a:schemeClr val="dk1"/>
                </a:solidFill>
                <a:latin typeface="Arial"/>
                <a:ea typeface="Arial"/>
                <a:cs typeface="Arial"/>
                <a:sym typeface="Arial"/>
              </a:rPr>
              <a:t>transition conditions </a:t>
            </a:r>
            <a:r>
              <a:rPr b="1" i="0" lang="en-US" sz="2400" u="none" cap="none" strike="noStrike">
                <a:solidFill>
                  <a:schemeClr val="dk1"/>
                </a:solidFill>
                <a:latin typeface="Arial"/>
                <a:ea typeface="Arial"/>
                <a:cs typeface="Arial"/>
                <a:sym typeface="Arial"/>
              </a:rPr>
              <a:t>of the flight software</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Sampling of sensors (including rates)</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Communications (command and telemetry)</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Data storage (if applicable)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Mechanism activations</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Major decision points in the logic</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FSW recovery to correct state after processor reset during flight</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What data is used to recover?</a:t>
            </a:r>
            <a:endParaRPr/>
          </a:p>
          <a:p>
            <a:pPr indent="-285750" lvl="1" marL="742950" rtl="0" algn="l">
              <a:lnSpc>
                <a:spcPct val="100000"/>
              </a:lnSpc>
              <a:spcBef>
                <a:spcPts val="400"/>
              </a:spcBef>
              <a:spcAft>
                <a:spcPts val="0"/>
              </a:spcAft>
              <a:buClr>
                <a:schemeClr val="dk1"/>
              </a:buClr>
              <a:buSzPts val="2000"/>
              <a:buFont typeface="Arial"/>
              <a:buChar char="–"/>
            </a:pPr>
            <a:r>
              <a:rPr b="1" lang="en-US" sz="2000"/>
              <a:t>Identify reasons for reset, and methods of recovery</a:t>
            </a:r>
            <a:endParaRPr b="1" sz="2000"/>
          </a:p>
          <a:p>
            <a:pPr indent="0" lvl="0" marL="342900" rtl="0" algn="l">
              <a:lnSpc>
                <a:spcPct val="100000"/>
              </a:lnSpc>
              <a:spcBef>
                <a:spcPts val="400"/>
              </a:spcBef>
              <a:spcAft>
                <a:spcPts val="0"/>
              </a:spcAft>
              <a:buSzPts val="2400"/>
              <a:buNone/>
            </a:pPr>
            <a:r>
              <a:t/>
            </a:r>
            <a:endParaRPr b="1" sz="2000"/>
          </a:p>
        </p:txBody>
      </p:sp>
      <p:sp>
        <p:nvSpPr>
          <p:cNvPr id="1416" name="Google Shape;1416;p11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17" name="Google Shape;1417;p116"/>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1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23" name="Google Shape;1423;p11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24" name="Google Shape;1424;p11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FSW State Diagram</a:t>
            </a:r>
            <a:endParaRPr/>
          </a:p>
        </p:txBody>
      </p:sp>
      <p:sp>
        <p:nvSpPr>
          <p:cNvPr id="1425" name="Google Shape;1425;p11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Software state diagrams for </a:t>
            </a:r>
            <a:r>
              <a:rPr lang="en-US"/>
              <a:t>Payload</a:t>
            </a:r>
            <a:r>
              <a:rPr b="1" i="0" lang="en-US" sz="2400" u="none" cap="none" strike="noStrike">
                <a:solidFill>
                  <a:schemeClr val="dk1"/>
                </a:solidFill>
                <a:latin typeface="Arial"/>
                <a:ea typeface="Arial"/>
                <a:cs typeface="Arial"/>
                <a:sym typeface="Arial"/>
              </a:rPr>
              <a:t> defining the </a:t>
            </a:r>
            <a:r>
              <a:rPr b="1" i="1" lang="en-US" sz="2400" u="none" cap="none" strike="noStrike">
                <a:solidFill>
                  <a:schemeClr val="dk1"/>
                </a:solidFill>
                <a:latin typeface="Arial"/>
                <a:ea typeface="Arial"/>
                <a:cs typeface="Arial"/>
                <a:sym typeface="Arial"/>
              </a:rPr>
              <a:t>states</a:t>
            </a:r>
            <a:r>
              <a:rPr b="1" i="0" lang="en-US" sz="2400" u="none" cap="none" strike="noStrike">
                <a:solidFill>
                  <a:schemeClr val="dk1"/>
                </a:solidFill>
                <a:latin typeface="Arial"/>
                <a:ea typeface="Arial"/>
                <a:cs typeface="Arial"/>
                <a:sym typeface="Arial"/>
              </a:rPr>
              <a:t> and </a:t>
            </a:r>
            <a:r>
              <a:rPr b="1" i="1" lang="en-US" sz="2400" u="none" cap="none" strike="noStrike">
                <a:solidFill>
                  <a:schemeClr val="dk1"/>
                </a:solidFill>
                <a:latin typeface="Arial"/>
                <a:ea typeface="Arial"/>
                <a:cs typeface="Arial"/>
                <a:sym typeface="Arial"/>
              </a:rPr>
              <a:t>transition conditions </a:t>
            </a:r>
            <a:r>
              <a:rPr b="1" i="0" lang="en-US" sz="2400" u="none" cap="none" strike="noStrike">
                <a:solidFill>
                  <a:schemeClr val="dk1"/>
                </a:solidFill>
                <a:latin typeface="Arial"/>
                <a:ea typeface="Arial"/>
                <a:cs typeface="Arial"/>
                <a:sym typeface="Arial"/>
              </a:rPr>
              <a:t>of the flight software</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Sampling of sensors (including rates)</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Communications (command and telemetry)</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Data storage (if applicable)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Mechanism activations (if applicable)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Major decision points in the logic</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FSW recovery to correct state after processor reset during flight</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What data is used to recover?</a:t>
            </a:r>
            <a:endParaRPr b="0" i="0" sz="2000" u="none" cap="none" strike="noStrike">
              <a:solidFill>
                <a:schemeClr val="dk1"/>
              </a:solidFill>
              <a:latin typeface="Arial"/>
              <a:ea typeface="Arial"/>
              <a:cs typeface="Arial"/>
              <a:sym typeface="Arial"/>
            </a:endParaRPr>
          </a:p>
          <a:p>
            <a:pPr indent="-285750" lvl="1" marL="742950" marR="0" rtl="0" algn="l">
              <a:lnSpc>
                <a:spcPct val="100000"/>
              </a:lnSpc>
              <a:spcBef>
                <a:spcPts val="400"/>
              </a:spcBef>
              <a:spcAft>
                <a:spcPts val="0"/>
              </a:spcAft>
              <a:buClr>
                <a:schemeClr val="dk1"/>
              </a:buClr>
              <a:buSzPts val="2000"/>
              <a:buFont typeface="Arial"/>
              <a:buChar char="–"/>
            </a:pPr>
            <a:r>
              <a:rPr b="1" lang="en-US" sz="2000"/>
              <a:t>Identify reasons for reset, and methods of recovery</a:t>
            </a:r>
            <a:endParaRPr b="1" sz="20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426" name="Google Shape;1426;p11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27" name="Google Shape;1427;p117"/>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1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Simulation Mode Software</a:t>
            </a:r>
            <a:endParaRPr/>
          </a:p>
        </p:txBody>
      </p:sp>
      <p:sp>
        <p:nvSpPr>
          <p:cNvPr id="1434" name="Google Shape;1434;p118"/>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2400"/>
              <a:buChar char="•"/>
            </a:pPr>
            <a:r>
              <a:rPr lang="en-US"/>
              <a:t>Describe the implementation of simulation mode where simulated pressure sensor data is transmitted to the container so simulate the mission</a:t>
            </a:r>
            <a:endParaRPr/>
          </a:p>
          <a:p>
            <a:pPr indent="-342900" lvl="0" marL="342900" rtl="0" algn="l">
              <a:lnSpc>
                <a:spcPct val="100000"/>
              </a:lnSpc>
              <a:spcBef>
                <a:spcPts val="0"/>
              </a:spcBef>
              <a:spcAft>
                <a:spcPts val="0"/>
              </a:spcAft>
              <a:buSzPts val="2400"/>
              <a:buChar char="•"/>
            </a:pPr>
            <a:r>
              <a:rPr lang="en-US"/>
              <a:t>Describe simulation mode commands</a:t>
            </a:r>
            <a:endParaRPr/>
          </a:p>
          <a:p>
            <a:pPr indent="-342900" lvl="0" marL="342900" rtl="0" algn="l">
              <a:lnSpc>
                <a:spcPct val="100000"/>
              </a:lnSpc>
              <a:spcBef>
                <a:spcPts val="0"/>
              </a:spcBef>
              <a:spcAft>
                <a:spcPts val="0"/>
              </a:spcAft>
              <a:buSzPts val="2400"/>
              <a:buChar char="•"/>
            </a:pPr>
            <a:r>
              <a:rPr lang="en-US"/>
              <a:t>How is simulated sensor data substituted with real data?</a:t>
            </a:r>
            <a:endParaRPr/>
          </a:p>
          <a:p>
            <a:pPr indent="-342900" lvl="0" marL="342900" rtl="0" algn="l">
              <a:lnSpc>
                <a:spcPct val="100000"/>
              </a:lnSpc>
              <a:spcBef>
                <a:spcPts val="0"/>
              </a:spcBef>
              <a:spcAft>
                <a:spcPts val="0"/>
              </a:spcAft>
              <a:buSzPts val="2400"/>
              <a:buChar char="•"/>
            </a:pPr>
            <a:r>
              <a:rPr lang="en-US"/>
              <a:t>See the competition guide for detailed requirements</a:t>
            </a:r>
            <a:endParaRPr/>
          </a:p>
        </p:txBody>
      </p:sp>
      <p:sp>
        <p:nvSpPr>
          <p:cNvPr id="1435" name="Google Shape;1435;p11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436" name="Google Shape;1436;p11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37" name="Google Shape;1437;p11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38" name="Google Shape;1438;p118"/>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1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44" name="Google Shape;1444;p11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5" name="Google Shape;1445;p11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Software Development Plan</a:t>
            </a:r>
            <a:endParaRPr/>
          </a:p>
        </p:txBody>
      </p:sp>
      <p:sp>
        <p:nvSpPr>
          <p:cNvPr id="1446" name="Google Shape;1446;p11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A common CanSat problem is late software development</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Present a slide describing the plan for software development and plans to reduce the risk of late software development</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Prototyping and prototyping environments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Software subsystem development sequence</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Development team</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Test methodology</a:t>
            </a:r>
            <a:endParaRPr b="0" i="0" sz="2400" u="none" cap="none" strike="noStrike">
              <a:solidFill>
                <a:schemeClr val="dk1"/>
              </a:solidFill>
              <a:latin typeface="Arial"/>
              <a:ea typeface="Arial"/>
              <a:cs typeface="Arial"/>
              <a:sym typeface="Arial"/>
            </a:endParaRPr>
          </a:p>
          <a:p>
            <a:pPr indent="0" lvl="0" marL="342900" marR="0" rtl="0" algn="l">
              <a:lnSpc>
                <a:spcPct val="100000"/>
              </a:lnSpc>
              <a:spcBef>
                <a:spcPts val="480"/>
              </a:spcBef>
              <a:spcAft>
                <a:spcPts val="0"/>
              </a:spcAft>
              <a:buSzPts val="2400"/>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447" name="Google Shape;1447;p11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48" name="Google Shape;1448;p119"/>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2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55" name="Google Shape;1455;p120"/>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56" name="Google Shape;1456;p120"/>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Ground Control System (GCS) Design</a:t>
            </a:r>
            <a:endParaRPr/>
          </a:p>
        </p:txBody>
      </p:sp>
      <p:sp>
        <p:nvSpPr>
          <p:cNvPr id="1457" name="Google Shape;1457;p120"/>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2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63" name="Google Shape;1463;p12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64" name="Google Shape;1464;p12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Overview</a:t>
            </a:r>
            <a:endParaRPr/>
          </a:p>
        </p:txBody>
      </p:sp>
      <p:sp>
        <p:nvSpPr>
          <p:cNvPr id="1465" name="Google Shape;1465;p12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a simple context diagram showing major components (computers, antenna, adaptors, etc.)</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466" name="Google Shape;1466;p12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67" name="Google Shape;1467;p1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22"/>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Design</a:t>
            </a:r>
            <a:endParaRPr/>
          </a:p>
        </p:txBody>
      </p:sp>
      <p:sp>
        <p:nvSpPr>
          <p:cNvPr id="1474" name="Google Shape;1474;p122"/>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2400"/>
              <a:buFont typeface="Arial"/>
              <a:buChar char="•"/>
            </a:pPr>
            <a:r>
              <a:rPr lang="en-US"/>
              <a:t>Show diagram of ground station</a:t>
            </a:r>
            <a:endParaRPr/>
          </a:p>
          <a:p>
            <a:pPr indent="-228600" lvl="1" marL="914400" rtl="0" algn="l">
              <a:lnSpc>
                <a:spcPct val="100000"/>
              </a:lnSpc>
              <a:spcBef>
                <a:spcPts val="0"/>
              </a:spcBef>
              <a:spcAft>
                <a:spcPts val="0"/>
              </a:spcAft>
              <a:buClr>
                <a:schemeClr val="dk1"/>
              </a:buClr>
              <a:buSzPts val="2400"/>
              <a:buFont typeface="Arial"/>
              <a:buChar char="–"/>
            </a:pPr>
            <a:r>
              <a:rPr lang="en-US"/>
              <a:t>What components and how they connect</a:t>
            </a:r>
            <a:endParaRPr/>
          </a:p>
          <a:p>
            <a:pPr indent="-228600" lvl="0" marL="457200" rtl="0" algn="l">
              <a:lnSpc>
                <a:spcPct val="100000"/>
              </a:lnSpc>
              <a:spcBef>
                <a:spcPts val="0"/>
              </a:spcBef>
              <a:spcAft>
                <a:spcPts val="0"/>
              </a:spcAft>
              <a:buClr>
                <a:schemeClr val="dk1"/>
              </a:buClr>
              <a:buSzPts val="2400"/>
              <a:buFont typeface="Arial"/>
              <a:buChar char="•"/>
            </a:pPr>
            <a:r>
              <a:rPr lang="en-US"/>
              <a:t>Specifications</a:t>
            </a:r>
            <a:endParaRPr/>
          </a:p>
          <a:p>
            <a:pPr indent="-228600" lvl="1" marL="914400" rtl="0" algn="l">
              <a:lnSpc>
                <a:spcPct val="100000"/>
              </a:lnSpc>
              <a:spcBef>
                <a:spcPts val="0"/>
              </a:spcBef>
              <a:spcAft>
                <a:spcPts val="0"/>
              </a:spcAft>
              <a:buClr>
                <a:schemeClr val="dk1"/>
              </a:buClr>
              <a:buSzPts val="2400"/>
              <a:buFont typeface="Arial"/>
              <a:buChar char="–"/>
            </a:pPr>
            <a:r>
              <a:rPr lang="en-US"/>
              <a:t>How long ground station can operate on battery</a:t>
            </a:r>
            <a:endParaRPr/>
          </a:p>
          <a:p>
            <a:pPr indent="-228600" lvl="1" marL="914400" rtl="0" algn="l">
              <a:lnSpc>
                <a:spcPct val="100000"/>
              </a:lnSpc>
              <a:spcBef>
                <a:spcPts val="0"/>
              </a:spcBef>
              <a:spcAft>
                <a:spcPts val="0"/>
              </a:spcAft>
              <a:buClr>
                <a:schemeClr val="dk1"/>
              </a:buClr>
              <a:buSzPts val="2400"/>
              <a:buFont typeface="Arial"/>
              <a:buChar char="–"/>
            </a:pPr>
            <a:r>
              <a:rPr lang="en-US"/>
              <a:t>Overheating mitigation (how do you keep laptop from getting so hot, it stops operating? Remember, it will be hot and the ground station will be in the open sun.)</a:t>
            </a:r>
            <a:endParaRPr/>
          </a:p>
          <a:p>
            <a:pPr indent="-228600" lvl="1" marL="914400" rtl="0" algn="l">
              <a:lnSpc>
                <a:spcPct val="100000"/>
              </a:lnSpc>
              <a:spcBef>
                <a:spcPts val="0"/>
              </a:spcBef>
              <a:spcAft>
                <a:spcPts val="0"/>
              </a:spcAft>
              <a:buClr>
                <a:schemeClr val="dk1"/>
              </a:buClr>
              <a:buSzPts val="2400"/>
              <a:buFont typeface="Arial"/>
              <a:buChar char="–"/>
            </a:pPr>
            <a:r>
              <a:rPr lang="en-US"/>
              <a:t>Auto update mitigation (how do you keep the OS from starting an update during operations? It has happened before with Windows OS) </a:t>
            </a:r>
            <a:endParaRPr/>
          </a:p>
        </p:txBody>
      </p:sp>
      <p:sp>
        <p:nvSpPr>
          <p:cNvPr id="1475" name="Google Shape;1475;p1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476" name="Google Shape;1476;p1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77" name="Google Shape;1477;p1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78" name="Google Shape;1478;p1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198" name="Google Shape;198;p24"/>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199" name="Google Shape;199;p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00" name="Google Shape;200;p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1" name="Google Shape;201;p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202" name="Google Shape;202;p24"/>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tc>
              </a:tr>
              <a:tr h="381000">
                <a:tc>
                  <a:txBody>
                    <a:bodyPr/>
                    <a:lstStyle/>
                    <a:p>
                      <a:pPr indent="0" lvl="0" marL="0" rtl="0" algn="ctr">
                        <a:spcBef>
                          <a:spcPts val="0"/>
                        </a:spcBef>
                        <a:spcAft>
                          <a:spcPts val="0"/>
                        </a:spcAft>
                        <a:buNone/>
                      </a:pPr>
                      <a:r>
                        <a:rPr lang="en-US"/>
                        <a:t>38</a:t>
                      </a:r>
                      <a:endParaRPr/>
                    </a:p>
                  </a:txBody>
                  <a:tcPr marT="91425" marB="91425" marR="91425" marL="91425"/>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tc>
              </a:tr>
              <a:tr h="381000">
                <a:tc>
                  <a:txBody>
                    <a:bodyPr/>
                    <a:lstStyle/>
                    <a:p>
                      <a:pPr indent="0" lvl="0" marL="0" rtl="0" algn="ctr">
                        <a:spcBef>
                          <a:spcPts val="0"/>
                        </a:spcBef>
                        <a:spcAft>
                          <a:spcPts val="0"/>
                        </a:spcAft>
                        <a:buNone/>
                      </a:pPr>
                      <a:r>
                        <a:rPr lang="en-US"/>
                        <a:t>39</a:t>
                      </a:r>
                      <a:endParaRPr/>
                    </a:p>
                  </a:txBody>
                  <a:tcPr marT="91425" marB="91425" marR="91425" marL="91425"/>
                </a:tc>
                <a:tc>
                  <a:txBody>
                    <a:bodyPr/>
                    <a:lstStyle/>
                    <a:p>
                      <a:pPr indent="0" lvl="0" marL="0" rtl="0" algn="ctr">
                        <a:spcBef>
                          <a:spcPts val="0"/>
                        </a:spcBef>
                        <a:spcAft>
                          <a:spcPts val="0"/>
                        </a:spcAft>
                        <a:buNone/>
                      </a:pPr>
                      <a:r>
                        <a:rPr lang="en-US"/>
                        <a:t>The Cansat must operate during the environmental tests laid out in Section 3.5.</a:t>
                      </a:r>
                      <a:endParaRPr/>
                    </a:p>
                  </a:txBody>
                  <a:tcPr marT="91425" marB="91425" marR="91425" marL="91425"/>
                </a:tc>
              </a:tr>
              <a:tr h="381000">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The Cansat shall operate for a minimum of two hours when integrated into the rocket.</a:t>
                      </a:r>
                      <a:endParaRPr/>
                    </a:p>
                  </a:txBody>
                  <a:tcPr marT="91425" marB="91425" marR="91425" marL="91425"/>
                </a:tc>
              </a:tr>
              <a:tr h="381000">
                <a:tc>
                  <a:txBody>
                    <a:bodyPr/>
                    <a:lstStyle/>
                    <a:p>
                      <a:pPr indent="0" lvl="0" marL="0" rtl="0" algn="ctr">
                        <a:spcBef>
                          <a:spcPts val="0"/>
                        </a:spcBef>
                        <a:spcAft>
                          <a:spcPts val="0"/>
                        </a:spcAft>
                        <a:buNone/>
                      </a:pPr>
                      <a:r>
                        <a:rPr lang="en-US"/>
                        <a:t>41</a:t>
                      </a:r>
                      <a:endParaRPr/>
                    </a:p>
                  </a:txBody>
                  <a:tcPr marT="91425" marB="91425" marR="91425" marL="91425"/>
                </a:tc>
                <a:tc>
                  <a:txBody>
                    <a:bodyPr/>
                    <a:lstStyle/>
                    <a:p>
                      <a:pPr indent="0" lvl="0" marL="0" rtl="0" algn="ctr">
                        <a:spcBef>
                          <a:spcPts val="0"/>
                        </a:spcBef>
                        <a:spcAft>
                          <a:spcPts val="0"/>
                        </a:spcAft>
                        <a:buNone/>
                      </a:pPr>
                      <a:r>
                        <a:rPr lang="en-US"/>
                        <a:t>The science payload shall have their NETID/PANID set to their team number plus 5000. If the team number is 1000, sensor payload NETID is 6000.</a:t>
                      </a:r>
                      <a:endParaRPr/>
                    </a:p>
                  </a:txBody>
                  <a:tcPr marT="91425" marB="91425" marR="91425" marL="91425"/>
                </a:tc>
              </a:tr>
              <a:tr h="381000">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The science payload shall transmit sensor telemetry to the container when polled.</a:t>
                      </a:r>
                      <a:endParaRPr/>
                    </a:p>
                  </a:txBody>
                  <a:tcPr marT="91425" marB="91425" marR="91425" marL="91425"/>
                </a:tc>
              </a:tr>
              <a:tr h="381000">
                <a:tc>
                  <a:txBody>
                    <a:bodyPr/>
                    <a:lstStyle/>
                    <a:p>
                      <a:pPr indent="0" lvl="0" marL="0" rtl="0" algn="ctr">
                        <a:spcBef>
                          <a:spcPts val="0"/>
                        </a:spcBef>
                        <a:spcAft>
                          <a:spcPts val="0"/>
                        </a:spcAft>
                        <a:buNone/>
                      </a:pPr>
                      <a:r>
                        <a:rPr lang="en-US"/>
                        <a:t>43</a:t>
                      </a:r>
                      <a:endParaRPr/>
                    </a:p>
                  </a:txBody>
                  <a:tcPr marT="91425" marB="91425" marR="91425" marL="91425"/>
                </a:tc>
                <a:tc>
                  <a:txBody>
                    <a:bodyPr/>
                    <a:lstStyle/>
                    <a:p>
                      <a:pPr indent="0" lvl="0" marL="0" rtl="0" algn="ctr">
                        <a:spcBef>
                          <a:spcPts val="0"/>
                        </a:spcBef>
                        <a:spcAft>
                          <a:spcPts val="0"/>
                        </a:spcAft>
                        <a:buNone/>
                      </a:pPr>
                      <a:r>
                        <a:rPr lang="en-US"/>
                        <a:t>The science payload shall include a pressure sensor, temperature sensor and rotation sensor.</a:t>
                      </a:r>
                      <a:endParaRPr/>
                    </a:p>
                  </a:txBody>
                  <a:tcPr marT="91425" marB="91425" marR="91425" marL="91425"/>
                </a:tc>
              </a:tr>
              <a:tr h="381000">
                <a:tc>
                  <a:txBody>
                    <a:bodyPr/>
                    <a:lstStyle/>
                    <a:p>
                      <a:pPr indent="0" lvl="0" marL="0" rtl="0" algn="ctr">
                        <a:spcBef>
                          <a:spcPts val="0"/>
                        </a:spcBef>
                        <a:spcAft>
                          <a:spcPts val="0"/>
                        </a:spcAft>
                        <a:buNone/>
                      </a:pPr>
                      <a:r>
                        <a:rPr lang="en-US"/>
                        <a:t>44</a:t>
                      </a:r>
                      <a:endParaRPr/>
                    </a:p>
                  </a:txBody>
                  <a:tcPr marT="91425" marB="91425" marR="91425" marL="91425"/>
                </a:tc>
                <a:tc>
                  <a:txBody>
                    <a:bodyPr/>
                    <a:lstStyle/>
                    <a:p>
                      <a:pPr indent="0" lvl="0" marL="0" rtl="0" algn="ctr">
                        <a:spcBef>
                          <a:spcPts val="0"/>
                        </a:spcBef>
                        <a:spcAft>
                          <a:spcPts val="0"/>
                        </a:spcAft>
                        <a:buNone/>
                      </a:pPr>
                      <a:r>
                        <a:rPr lang="en-US"/>
                        <a:t>The science payload shall include a video camera pointing 45 degrees up from the payload NADIR direction.</a:t>
                      </a:r>
                      <a:endParaRPr/>
                    </a:p>
                  </a:txBody>
                  <a:tcPr marT="91425" marB="91425" marR="91425" marL="91425"/>
                </a:tc>
              </a:tr>
              <a:tr h="381000">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The science payload shall maintain orientation so the camera always faces south within +/- 20 degrees.</a:t>
                      </a:r>
                      <a:endParaRPr/>
                    </a:p>
                  </a:txBody>
                  <a:tcPr marT="91425" marB="91425" marR="91425" marL="91425"/>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2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84" name="Google Shape;1484;p12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85" name="Google Shape;1485;p12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Antenna Trade &amp; Selection</a:t>
            </a:r>
            <a:endParaRPr/>
          </a:p>
        </p:txBody>
      </p:sp>
      <p:sp>
        <p:nvSpPr>
          <p:cNvPr id="1486" name="Google Shape;1486;p12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selection of antennas or custom design</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antenna patterns</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any design for mounting antenna</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Remember antenna will be hand-held or table top</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at least two designs</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Indicate selected design and reasons for selection</a:t>
            </a:r>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487" name="Google Shape;1487;p12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88" name="Google Shape;1488;p1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89" name="Google Shape;1489;p123"/>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2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1495" name="Google Shape;1495;p12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Telemetry display prototypes </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Commercial off the shelf (COTS) software packages used</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Real-time plotting software design</a:t>
            </a:r>
            <a:endParaRPr/>
          </a:p>
          <a:p>
            <a:pPr indent="-342900" lvl="0" marL="342900" marR="0" rtl="0" algn="l">
              <a:lnSpc>
                <a:spcPct val="100000"/>
              </a:lnSpc>
              <a:spcBef>
                <a:spcPts val="480"/>
              </a:spcBef>
              <a:spcAft>
                <a:spcPts val="0"/>
              </a:spcAft>
              <a:buClr>
                <a:schemeClr val="dk1"/>
              </a:buClr>
              <a:buSzPts val="2400"/>
              <a:buFont typeface="Arial"/>
              <a:buChar char="•"/>
            </a:pPr>
            <a:r>
              <a:rPr lang="en-US"/>
              <a:t>Command software and interface</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Telemetry data recording and media presentation to judges for inspection</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Describe .csv telemetry file creation for judges</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lang="en-US"/>
              <a:t>Simulation mode description </a:t>
            </a:r>
            <a:endParaRPr/>
          </a:p>
          <a:p>
            <a:pPr indent="-152400" lvl="1" marL="742950" marR="0" rtl="0" algn="l">
              <a:lnSpc>
                <a:spcPct val="100000"/>
              </a:lnSpc>
              <a:spcBef>
                <a:spcPts val="480"/>
              </a:spcBef>
              <a:spcAft>
                <a:spcPts val="0"/>
              </a:spcAft>
              <a:buSzPts val="2400"/>
              <a:buChar char="–"/>
            </a:pPr>
            <a:r>
              <a:rPr lang="en-US"/>
              <a:t>Describe how the ground system reads the profile and transmits simulation commands</a:t>
            </a:r>
            <a:endParaRPr/>
          </a:p>
        </p:txBody>
      </p:sp>
      <p:sp>
        <p:nvSpPr>
          <p:cNvPr id="1496" name="Google Shape;1496;p12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97" name="Google Shape;1497;p12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98" name="Google Shape;1498;p1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499" name="Google Shape;1499;p12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2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MQTT Integration</a:t>
            </a:r>
            <a:endParaRPr/>
          </a:p>
        </p:txBody>
      </p:sp>
      <p:sp>
        <p:nvSpPr>
          <p:cNvPr id="1505" name="Google Shape;1505;p12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Messaging Queuing Telemetry Transport (MQTT) is a publishing and subscription based messaging system that will be used for CanSat 2022 remote viewing of telemetry data during the mission</a:t>
            </a:r>
            <a:endParaRPr/>
          </a:p>
          <a:p>
            <a:pPr indent="0" lvl="0" marL="0" marR="0" rtl="0" algn="l">
              <a:lnSpc>
                <a:spcPct val="100000"/>
              </a:lnSpc>
              <a:spcBef>
                <a:spcPts val="0"/>
              </a:spcBef>
              <a:spcAft>
                <a:spcPts val="0"/>
              </a:spcAft>
              <a:buSzPts val="2400"/>
              <a:buNone/>
            </a:pPr>
            <a:r>
              <a:t/>
            </a:r>
            <a:endParaRPr/>
          </a:p>
          <a:p>
            <a:pPr indent="-342900" lvl="0" marL="342900" rtl="0" algn="l">
              <a:lnSpc>
                <a:spcPct val="100000"/>
              </a:lnSpc>
              <a:spcBef>
                <a:spcPts val="480"/>
              </a:spcBef>
              <a:spcAft>
                <a:spcPts val="0"/>
              </a:spcAft>
              <a:buClr>
                <a:schemeClr val="dk1"/>
              </a:buClr>
              <a:buSzPts val="2400"/>
              <a:buFont typeface="Arial"/>
              <a:buChar char="•"/>
            </a:pPr>
            <a:r>
              <a:rPr lang="en-US"/>
              <a:t>Describe the ground software design to be used to connect to the remote MQTT server and submit telemetry packets</a:t>
            </a:r>
            <a:endParaRPr/>
          </a:p>
          <a:p>
            <a:pPr indent="-152400" lvl="1" marL="742950" rtl="0" algn="l">
              <a:lnSpc>
                <a:spcPct val="100000"/>
              </a:lnSpc>
              <a:spcBef>
                <a:spcPts val="0"/>
              </a:spcBef>
              <a:spcAft>
                <a:spcPts val="0"/>
              </a:spcAft>
              <a:buSzPts val="2400"/>
              <a:buChar char="–"/>
            </a:pPr>
            <a:r>
              <a:rPr lang="en-US"/>
              <a:t>Include Container and Payload telemetry</a:t>
            </a:r>
            <a:endParaRPr/>
          </a:p>
          <a:p>
            <a:pPr indent="-152400" lvl="1" marL="742950" rtl="0" algn="l">
              <a:lnSpc>
                <a:spcPct val="100000"/>
              </a:lnSpc>
              <a:spcBef>
                <a:spcPts val="0"/>
              </a:spcBef>
              <a:spcAft>
                <a:spcPts val="0"/>
              </a:spcAft>
              <a:buSzPts val="2400"/>
              <a:buChar char="–"/>
            </a:pPr>
            <a:r>
              <a:rPr lang="en-US"/>
              <a:t>Include languages and libraries used</a:t>
            </a:r>
            <a:endParaRPr/>
          </a:p>
          <a:p>
            <a:pPr indent="-342900" lvl="0" marL="342900" rtl="0" algn="l">
              <a:lnSpc>
                <a:spcPct val="100000"/>
              </a:lnSpc>
              <a:spcBef>
                <a:spcPts val="0"/>
              </a:spcBef>
              <a:spcAft>
                <a:spcPts val="0"/>
              </a:spcAft>
              <a:buClr>
                <a:schemeClr val="dk1"/>
              </a:buClr>
              <a:buSzPts val="2400"/>
              <a:buFont typeface="Arial"/>
              <a:buChar char="•"/>
            </a:pPr>
            <a:r>
              <a:rPr lang="en-US"/>
              <a:t>Describe how submission of MQTT data can be enabled/disabled</a:t>
            </a:r>
            <a:endParaRPr/>
          </a:p>
          <a:p>
            <a:pPr indent="-342900" lvl="0" marL="342900" rtl="0" algn="l">
              <a:lnSpc>
                <a:spcPct val="100000"/>
              </a:lnSpc>
              <a:spcBef>
                <a:spcPts val="0"/>
              </a:spcBef>
              <a:spcAft>
                <a:spcPts val="0"/>
              </a:spcAft>
              <a:buClr>
                <a:schemeClr val="dk1"/>
              </a:buClr>
              <a:buSzPts val="2400"/>
              <a:buFont typeface="Arial"/>
              <a:buChar char="•"/>
            </a:pPr>
            <a:r>
              <a:rPr lang="en-US"/>
              <a:t>Describe MQTT test plans</a:t>
            </a:r>
            <a:endParaRPr/>
          </a:p>
          <a:p>
            <a:pPr indent="0" lvl="0" marL="0" marR="0" rtl="0" algn="l">
              <a:lnSpc>
                <a:spcPct val="100000"/>
              </a:lnSpc>
              <a:spcBef>
                <a:spcPts val="480"/>
              </a:spcBef>
              <a:spcAft>
                <a:spcPts val="0"/>
              </a:spcAft>
              <a:buSzPts val="2400"/>
              <a:buNone/>
            </a:pPr>
            <a:r>
              <a:t/>
            </a:r>
            <a:endParaRPr/>
          </a:p>
        </p:txBody>
      </p:sp>
      <p:sp>
        <p:nvSpPr>
          <p:cNvPr id="1506" name="Google Shape;1506;p12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07" name="Google Shape;1507;p1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08" name="Google Shape;1508;p1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509" name="Google Shape;1509;p12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2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15" name="Google Shape;1515;p126"/>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16" name="Google Shape;1516;p126"/>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Integration and Test</a:t>
            </a:r>
            <a:endParaRPr/>
          </a:p>
        </p:txBody>
      </p:sp>
      <p:sp>
        <p:nvSpPr>
          <p:cNvPr id="1517" name="Google Shape;1517;p126"/>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2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23" name="Google Shape;1523;p12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24" name="Google Shape;1524;p127"/>
          <p:cNvSpPr txBox="1"/>
          <p:nvPr>
            <p:ph type="title"/>
          </p:nvPr>
        </p:nvSpPr>
        <p:spPr>
          <a:xfrm>
            <a:off x="1600200" y="76200"/>
            <a:ext cx="5410200"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Integration and Test Overview</a:t>
            </a:r>
            <a:endParaRPr/>
          </a:p>
        </p:txBody>
      </p:sp>
      <p:sp>
        <p:nvSpPr>
          <p:cNvPr id="1525" name="Google Shape;1525;p12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526" name="Google Shape;1526;p12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27" name="Google Shape;1527;p12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400"/>
              </a:spcBef>
              <a:spcAft>
                <a:spcPts val="0"/>
              </a:spcAft>
              <a:buClr>
                <a:schemeClr val="dk1"/>
              </a:buClr>
              <a:buSzPts val="2000"/>
              <a:buFont typeface="Arial"/>
              <a:buChar char="•"/>
            </a:pPr>
            <a:r>
              <a:rPr lang="en-US" sz="2000"/>
              <a:t>The goal(s) at PDR are</a:t>
            </a:r>
            <a:endParaRPr/>
          </a:p>
          <a:p>
            <a:pPr indent="-285750" lvl="1" marL="742950" rtl="0" algn="l">
              <a:lnSpc>
                <a:spcPct val="100000"/>
              </a:lnSpc>
              <a:spcBef>
                <a:spcPts val="400"/>
              </a:spcBef>
              <a:spcAft>
                <a:spcPts val="0"/>
              </a:spcAft>
              <a:buClr>
                <a:schemeClr val="dk1"/>
              </a:buClr>
              <a:buSzPts val="2000"/>
              <a:buFont typeface="Arial"/>
              <a:buChar char="–"/>
            </a:pPr>
            <a:r>
              <a:rPr lang="en-US" sz="2000"/>
              <a:t>Get teams thinking about how to put all the pieces together</a:t>
            </a:r>
            <a:endParaRPr/>
          </a:p>
          <a:p>
            <a:pPr indent="-285750" lvl="1" marL="742950" marR="0" rtl="0" algn="l">
              <a:lnSpc>
                <a:spcPct val="100000"/>
              </a:lnSpc>
              <a:spcBef>
                <a:spcPts val="0"/>
              </a:spcBef>
              <a:spcAft>
                <a:spcPts val="0"/>
              </a:spcAft>
              <a:buClr>
                <a:schemeClr val="dk1"/>
              </a:buClr>
              <a:buSzPts val="2000"/>
              <a:buFont typeface="Arial"/>
              <a:buChar char="–"/>
            </a:pPr>
            <a:r>
              <a:rPr b="0" lang="en-US" sz="2000"/>
              <a:t>Get teams thinking about how to test the integrated assembly to make sure it works as a unit</a:t>
            </a:r>
            <a:endParaRPr b="0" sz="2000"/>
          </a:p>
          <a:p>
            <a:pPr indent="-342900" lvl="0" marL="3429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Discuss subsystem level test plans</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Discuss integrated level functional test</a:t>
            </a:r>
            <a:r>
              <a:rPr lang="en-US" sz="2000"/>
              <a:t> </a:t>
            </a:r>
            <a:r>
              <a:rPr b="1" i="0" lang="en-US" sz="2000" u="none" cap="none" strike="noStrike">
                <a:solidFill>
                  <a:schemeClr val="dk1"/>
                </a:solidFill>
                <a:latin typeface="Arial"/>
                <a:ea typeface="Arial"/>
                <a:cs typeface="Arial"/>
                <a:sym typeface="Arial"/>
              </a:rPr>
              <a:t>plans</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Discuss environmental test plans</a:t>
            </a:r>
            <a:endParaRPr b="1"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lang="en-US" sz="2000"/>
              <a:t>Discuss simulation test plans</a:t>
            </a:r>
            <a:endParaRPr sz="2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2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Subsystem Level Testing Plan</a:t>
            </a:r>
            <a:endParaRPr/>
          </a:p>
        </p:txBody>
      </p:sp>
      <p:sp>
        <p:nvSpPr>
          <p:cNvPr id="1534" name="Google Shape;1534;p128"/>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plans for testing each subsystem</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Sensors</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CDH</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EPS</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Radio communications</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FSW</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Mechanical</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Descent Control</a:t>
            </a:r>
            <a:endParaRPr/>
          </a:p>
        </p:txBody>
      </p:sp>
      <p:sp>
        <p:nvSpPr>
          <p:cNvPr id="1535" name="Google Shape;1535;p12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36" name="Google Shape;1536;p12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37" name="Google Shape;1537;p12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Integrated Level Functional Test Plan</a:t>
            </a:r>
            <a:endParaRPr/>
          </a:p>
        </p:txBody>
      </p:sp>
      <p:sp>
        <p:nvSpPr>
          <p:cNvPr id="1544" name="Google Shape;1544;p129"/>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tests to be performed after </a:t>
            </a:r>
            <a:r>
              <a:rPr lang="en-US"/>
              <a:t>Payload</a:t>
            </a:r>
            <a:r>
              <a:rPr b="1" i="0" lang="en-US" sz="2400" u="none" cap="none" strike="noStrike">
                <a:solidFill>
                  <a:schemeClr val="dk1"/>
                </a:solidFill>
                <a:latin typeface="Arial"/>
                <a:ea typeface="Arial"/>
                <a:cs typeface="Arial"/>
                <a:sym typeface="Arial"/>
              </a:rPr>
              <a:t> and </a:t>
            </a:r>
            <a:r>
              <a:rPr lang="en-US"/>
              <a:t>container</a:t>
            </a:r>
            <a:r>
              <a:rPr b="1" i="0" lang="en-US" sz="2400" u="none" cap="none" strike="noStrike">
                <a:solidFill>
                  <a:schemeClr val="dk1"/>
                </a:solidFill>
                <a:latin typeface="Arial"/>
                <a:ea typeface="Arial"/>
                <a:cs typeface="Arial"/>
                <a:sym typeface="Arial"/>
              </a:rPr>
              <a:t> are built</a:t>
            </a:r>
            <a:endParaRPr/>
          </a:p>
          <a:p>
            <a:pPr indent="-228600" lvl="1" marL="914400" marR="0" rtl="0" algn="l">
              <a:lnSpc>
                <a:spcPct val="100000"/>
              </a:lnSpc>
              <a:spcBef>
                <a:spcPts val="0"/>
              </a:spcBef>
              <a:spcAft>
                <a:spcPts val="0"/>
              </a:spcAft>
              <a:buClr>
                <a:schemeClr val="dk1"/>
              </a:buClr>
              <a:buSzPts val="2400"/>
              <a:buFont typeface="Arial"/>
              <a:buChar char="–"/>
            </a:pPr>
            <a:r>
              <a:rPr lang="en-US"/>
              <a:t>Descent testing</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Communications</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Mechanisms</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Deployment</a:t>
            </a:r>
            <a:endParaRPr/>
          </a:p>
        </p:txBody>
      </p:sp>
      <p:sp>
        <p:nvSpPr>
          <p:cNvPr id="1545" name="Google Shape;1545;p1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546" name="Google Shape;1546;p1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47" name="Google Shape;1547;p1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30"/>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Environmental Test Plan</a:t>
            </a:r>
            <a:endParaRPr/>
          </a:p>
        </p:txBody>
      </p:sp>
      <p:sp>
        <p:nvSpPr>
          <p:cNvPr id="1554" name="Google Shape;1554;p130"/>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plans for environmental testing</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Drop test</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Thermal test</a:t>
            </a:r>
            <a:endParaRPr/>
          </a:p>
          <a:p>
            <a:pPr indent="-228600" lvl="1" marL="9144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Vibration test</a:t>
            </a:r>
            <a:endParaRPr b="0" i="0" sz="2400" u="none" cap="none" strike="noStrike">
              <a:solidFill>
                <a:schemeClr val="dk1"/>
              </a:solidFill>
              <a:latin typeface="Arial"/>
              <a:ea typeface="Arial"/>
              <a:cs typeface="Arial"/>
              <a:sym typeface="Arial"/>
            </a:endParaRPr>
          </a:p>
          <a:p>
            <a:pPr indent="-228600" lvl="1" marL="914400" marR="0" rtl="0" algn="l">
              <a:lnSpc>
                <a:spcPct val="100000"/>
              </a:lnSpc>
              <a:spcBef>
                <a:spcPts val="0"/>
              </a:spcBef>
              <a:spcAft>
                <a:spcPts val="0"/>
              </a:spcAft>
              <a:buClr>
                <a:schemeClr val="dk1"/>
              </a:buClr>
              <a:buSzPts val="2400"/>
              <a:buFont typeface="Arial"/>
              <a:buChar char="–"/>
            </a:pPr>
            <a:r>
              <a:rPr lang="en-US"/>
              <a:t>Fit Check</a:t>
            </a:r>
            <a:endParaRPr/>
          </a:p>
          <a:p>
            <a:pPr indent="-228600" lvl="1" marL="914400" marR="0" rtl="0" algn="l">
              <a:lnSpc>
                <a:spcPct val="100000"/>
              </a:lnSpc>
              <a:spcBef>
                <a:spcPts val="0"/>
              </a:spcBef>
              <a:spcAft>
                <a:spcPts val="0"/>
              </a:spcAft>
              <a:buClr>
                <a:schemeClr val="dk1"/>
              </a:buClr>
              <a:buSzPts val="2400"/>
              <a:buFont typeface="Arial"/>
              <a:buChar char="–"/>
            </a:pPr>
            <a:r>
              <a:rPr lang="en-US"/>
              <a:t>VACUUM test</a:t>
            </a:r>
            <a:endParaRPr/>
          </a:p>
        </p:txBody>
      </p:sp>
      <p:sp>
        <p:nvSpPr>
          <p:cNvPr id="1555" name="Google Shape;1555;p1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556" name="Google Shape;1556;p1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57" name="Google Shape;1557;p1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31"/>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lang="en-US"/>
              <a:t>Simulation</a:t>
            </a:r>
            <a:r>
              <a:rPr b="1" i="0" lang="en-US" sz="2400" u="none" cap="none" strike="noStrike">
                <a:solidFill>
                  <a:schemeClr val="accent2"/>
                </a:solidFill>
                <a:latin typeface="Arial"/>
                <a:ea typeface="Arial"/>
                <a:cs typeface="Arial"/>
                <a:sym typeface="Arial"/>
              </a:rPr>
              <a:t> Test Plan</a:t>
            </a:r>
            <a:endParaRPr/>
          </a:p>
        </p:txBody>
      </p:sp>
      <p:sp>
        <p:nvSpPr>
          <p:cNvPr id="1564" name="Google Shape;1564;p13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plans for </a:t>
            </a:r>
            <a:r>
              <a:rPr lang="en-US"/>
              <a:t>simulation</a:t>
            </a:r>
            <a:r>
              <a:rPr b="1" i="0" lang="en-US" sz="2400" u="none" cap="none" strike="noStrike">
                <a:solidFill>
                  <a:schemeClr val="dk1"/>
                </a:solidFill>
                <a:latin typeface="Arial"/>
                <a:ea typeface="Arial"/>
                <a:cs typeface="Arial"/>
                <a:sym typeface="Arial"/>
              </a:rPr>
              <a:t> testing</a:t>
            </a:r>
            <a:endParaRPr/>
          </a:p>
          <a:p>
            <a:pPr indent="-228600" lvl="1" marL="914400" marR="0" rtl="0" algn="l">
              <a:lnSpc>
                <a:spcPct val="100000"/>
              </a:lnSpc>
              <a:spcBef>
                <a:spcPts val="0"/>
              </a:spcBef>
              <a:spcAft>
                <a:spcPts val="0"/>
              </a:spcAft>
              <a:buClr>
                <a:schemeClr val="dk1"/>
              </a:buClr>
              <a:buSzPts val="2400"/>
              <a:buFont typeface="Arial"/>
              <a:buChar char="–"/>
            </a:pPr>
            <a:r>
              <a:rPr lang="en-US"/>
              <a:t>What parts of the cansat get tested during simulation</a:t>
            </a:r>
            <a:endParaRPr/>
          </a:p>
          <a:p>
            <a:pPr indent="-228600" lvl="1" marL="914400" marR="0" rtl="0" algn="l">
              <a:lnSpc>
                <a:spcPct val="100000"/>
              </a:lnSpc>
              <a:spcBef>
                <a:spcPts val="0"/>
              </a:spcBef>
              <a:spcAft>
                <a:spcPts val="0"/>
              </a:spcAft>
              <a:buClr>
                <a:schemeClr val="dk1"/>
              </a:buClr>
              <a:buSzPts val="2400"/>
              <a:buFont typeface="Arial"/>
              <a:buChar char="–"/>
            </a:pPr>
            <a:r>
              <a:rPr lang="en-US"/>
              <a:t>How is the simulation implemented</a:t>
            </a:r>
            <a:endParaRPr/>
          </a:p>
        </p:txBody>
      </p:sp>
      <p:sp>
        <p:nvSpPr>
          <p:cNvPr id="1565" name="Google Shape;1565;p1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1566" name="Google Shape;1566;p1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67" name="Google Shape;1567;p1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3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73" name="Google Shape;1573;p13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74" name="Google Shape;1574;p132"/>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Mission Operations &amp; Analysis</a:t>
            </a:r>
            <a:endParaRPr/>
          </a:p>
        </p:txBody>
      </p:sp>
      <p:sp>
        <p:nvSpPr>
          <p:cNvPr id="1575" name="Google Shape;1575;p132"/>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08" name="Google Shape;208;p25"/>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09" name="Google Shape;209;p2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10" name="Google Shape;210;p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1" name="Google Shape;211;p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212" name="Google Shape;212;p25"/>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46</a:t>
                      </a:r>
                      <a:endParaRPr/>
                    </a:p>
                  </a:txBody>
                  <a:tcPr marT="91425" marB="91425" marR="91425" marL="91425"/>
                </a:tc>
                <a:tc>
                  <a:txBody>
                    <a:bodyPr/>
                    <a:lstStyle/>
                    <a:p>
                      <a:pPr indent="0" lvl="0" marL="0" rtl="0" algn="ctr">
                        <a:spcBef>
                          <a:spcPts val="0"/>
                        </a:spcBef>
                        <a:spcAft>
                          <a:spcPts val="0"/>
                        </a:spcAft>
                        <a:buNone/>
                      </a:pPr>
                      <a:r>
                        <a:rPr lang="en-US"/>
                        <a:t>The payload shall be connected to the container with a 10 meter tether.</a:t>
                      </a:r>
                      <a:endParaRPr/>
                    </a:p>
                  </a:txBody>
                  <a:tcPr marT="91425" marB="91425" marR="91425" marL="91425"/>
                </a:tc>
              </a:tr>
              <a:tr h="381000">
                <a:tc>
                  <a:txBody>
                    <a:bodyPr/>
                    <a:lstStyle/>
                    <a:p>
                      <a:pPr indent="0" lvl="0" marL="0" rtl="0" algn="ctr">
                        <a:spcBef>
                          <a:spcPts val="0"/>
                        </a:spcBef>
                        <a:spcAft>
                          <a:spcPts val="0"/>
                        </a:spcAft>
                        <a:buNone/>
                      </a:pPr>
                      <a:r>
                        <a:rPr lang="en-US"/>
                        <a:t>47</a:t>
                      </a:r>
                      <a:endParaRPr/>
                    </a:p>
                  </a:txBody>
                  <a:tcPr marT="91425" marB="91425" marR="91425" marL="91425"/>
                </a:tc>
                <a:tc>
                  <a:txBody>
                    <a:bodyPr/>
                    <a:lstStyle/>
                    <a:p>
                      <a:pPr indent="0" lvl="0" marL="0" rtl="0" algn="ctr">
                        <a:spcBef>
                          <a:spcPts val="0"/>
                        </a:spcBef>
                        <a:spcAft>
                          <a:spcPts val="0"/>
                        </a:spcAft>
                        <a:buNone/>
                      </a:pPr>
                      <a:r>
                        <a:rPr lang="en-US"/>
                        <a:t>At 300 meters, the payload shall be released from the container at a rate of .5 meters per second.</a:t>
                      </a:r>
                      <a:endParaRPr/>
                    </a:p>
                  </a:txBody>
                  <a:tcPr marT="91425" marB="91425" marR="91425" marL="91425"/>
                </a:tc>
              </a:tr>
              <a:tr h="381000">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tc>
              </a:tr>
              <a:tr h="381000">
                <a:tc>
                  <a:txBody>
                    <a:bodyPr/>
                    <a:lstStyle/>
                    <a:p>
                      <a:pPr indent="0" lvl="0" marL="0" rtl="0" algn="ctr">
                        <a:spcBef>
                          <a:spcPts val="0"/>
                        </a:spcBef>
                        <a:spcAft>
                          <a:spcPts val="0"/>
                        </a:spcAft>
                        <a:buNone/>
                      </a:pPr>
                      <a:r>
                        <a:rPr lang="en-US"/>
                        <a:t>49</a:t>
                      </a:r>
                      <a:endParaRPr/>
                    </a:p>
                  </a:txBody>
                  <a:tcPr marT="91425" marB="91425" marR="91425" marL="91425"/>
                </a:tc>
                <a:tc>
                  <a:txBody>
                    <a:bodyPr/>
                    <a:lstStyle/>
                    <a:p>
                      <a:pPr indent="0" lvl="0" marL="0" rtl="0" algn="ctr">
                        <a:spcBef>
                          <a:spcPts val="0"/>
                        </a:spcBef>
                        <a:spcAft>
                          <a:spcPts val="0"/>
                        </a:spcAft>
                        <a:buNone/>
                      </a:pPr>
                      <a:r>
                        <a:rPr lang="en-US"/>
                        <a:t>The container shall maintain mission time throughout the whole mission even with processor resets or momentary power loss.</a:t>
                      </a:r>
                      <a:endParaRPr/>
                    </a:p>
                  </a:txBody>
                  <a:tcPr marT="91425" marB="91425" marR="91425" marL="91425"/>
                </a:tc>
              </a:tr>
              <a:tr h="381000">
                <a:tc>
                  <a:txBody>
                    <a:bodyPr/>
                    <a:lstStyle/>
                    <a:p>
                      <a:pPr indent="0" lvl="0" marL="0" rtl="0" algn="ctr">
                        <a:spcBef>
                          <a:spcPts val="0"/>
                        </a:spcBef>
                        <a:spcAft>
                          <a:spcPts val="0"/>
                        </a:spcAft>
                        <a:buNone/>
                      </a:pPr>
                      <a:r>
                        <a:rPr lang="en-US"/>
                        <a:t>50</a:t>
                      </a:r>
                      <a:endParaRPr/>
                    </a:p>
                  </a:txBody>
                  <a:tcPr marT="91425" marB="91425" marR="91425" marL="91425"/>
                </a:tc>
                <a:tc>
                  <a:txBody>
                    <a:bodyPr/>
                    <a:lstStyle/>
                    <a:p>
                      <a:pPr indent="0" lvl="0" marL="0" rtl="0" algn="ctr">
                        <a:spcBef>
                          <a:spcPts val="0"/>
                        </a:spcBef>
                        <a:spcAft>
                          <a:spcPts val="0"/>
                        </a:spcAft>
                        <a:buNone/>
                      </a:pPr>
                      <a:r>
                        <a:rPr lang="en-US"/>
                        <a:t>The container shall have its time set to UTC time to within one second before launch.</a:t>
                      </a:r>
                      <a:endParaRPr/>
                    </a:p>
                  </a:txBody>
                  <a:tcPr marT="91425" marB="91425" marR="91425" marL="91425"/>
                </a:tc>
              </a:tr>
              <a:tr h="381000">
                <a:tc>
                  <a:txBody>
                    <a:bodyPr/>
                    <a:lstStyle/>
                    <a:p>
                      <a:pPr indent="0" lvl="0" marL="0" rtl="0" algn="ctr">
                        <a:spcBef>
                          <a:spcPts val="0"/>
                        </a:spcBef>
                        <a:spcAft>
                          <a:spcPts val="0"/>
                        </a:spcAft>
                        <a:buNone/>
                      </a:pPr>
                      <a:r>
                        <a:rPr lang="en-US"/>
                        <a:t>51</a:t>
                      </a:r>
                      <a:endParaRPr/>
                    </a:p>
                  </a:txBody>
                  <a:tcPr marT="91425" marB="91425" marR="91425" marL="91425"/>
                </a:tc>
                <a:tc>
                  <a:txBody>
                    <a:bodyPr/>
                    <a:lstStyle/>
                    <a:p>
                      <a:pPr indent="0" lvl="0" marL="0" rtl="0" algn="ctr">
                        <a:spcBef>
                          <a:spcPts val="0"/>
                        </a:spcBef>
                        <a:spcAft>
                          <a:spcPts val="0"/>
                        </a:spcAft>
                        <a:buNone/>
                      </a:pPr>
                      <a:r>
                        <a:rPr lang="en-US"/>
                        <a:t>The container flight software shall support simulated flight mode where the ground station sends air pressure values at a one second interval using a provided flight profile csv file.</a:t>
                      </a:r>
                      <a:endParaRPr/>
                    </a:p>
                  </a:txBody>
                  <a:tcPr marT="91425" marB="91425" marR="91425" marL="91425"/>
                </a:tc>
              </a:tr>
              <a:tr h="381000">
                <a:tc>
                  <a:txBody>
                    <a:bodyPr/>
                    <a:lstStyle/>
                    <a:p>
                      <a:pPr indent="0" lvl="0" marL="0" rtl="0" algn="ctr">
                        <a:spcBef>
                          <a:spcPts val="0"/>
                        </a:spcBef>
                        <a:spcAft>
                          <a:spcPts val="0"/>
                        </a:spcAft>
                        <a:buNone/>
                      </a:pPr>
                      <a:r>
                        <a:rPr lang="en-US"/>
                        <a:t>52</a:t>
                      </a:r>
                      <a:endParaRPr/>
                    </a:p>
                  </a:txBody>
                  <a:tcPr marT="91425" marB="91425" marR="91425" marL="91425"/>
                </a:tc>
                <a:tc>
                  <a:txBody>
                    <a:bodyPr/>
                    <a:lstStyle/>
                    <a:p>
                      <a:pPr indent="0" lvl="0" marL="0" rtl="0" algn="ctr">
                        <a:spcBef>
                          <a:spcPts val="0"/>
                        </a:spcBef>
                        <a:spcAft>
                          <a:spcPts val="0"/>
                        </a:spcAft>
                        <a:buNone/>
                      </a:pPr>
                      <a:r>
                        <a:rPr lang="en-US"/>
                        <a:t>In simulation mode, the flight software shall use the radio uplink pressure values in place of the pressure sensor for determining the container altitude.</a:t>
                      </a:r>
                      <a:endParaRPr/>
                    </a:p>
                  </a:txBody>
                  <a:tcPr marT="91425" marB="91425" marR="91425" marL="91425"/>
                </a:tc>
              </a:tr>
              <a:tr h="381000">
                <a:tc>
                  <a:txBody>
                    <a:bodyPr/>
                    <a:lstStyle/>
                    <a:p>
                      <a:pPr indent="0" lvl="0" marL="0" rtl="0" algn="ctr">
                        <a:spcBef>
                          <a:spcPts val="0"/>
                        </a:spcBef>
                        <a:spcAft>
                          <a:spcPts val="0"/>
                        </a:spcAft>
                        <a:buNone/>
                      </a:pPr>
                      <a:r>
                        <a:rPr lang="en-US"/>
                        <a:t>53</a:t>
                      </a:r>
                      <a:endParaRPr/>
                    </a:p>
                  </a:txBody>
                  <a:tcPr marT="91425" marB="91425" marR="91425" marL="91425"/>
                </a:tc>
                <a:tc>
                  <a:txBody>
                    <a:bodyPr/>
                    <a:lstStyle/>
                    <a:p>
                      <a:pPr indent="0" lvl="0" marL="0" rtl="0" algn="ctr">
                        <a:spcBef>
                          <a:spcPts val="0"/>
                        </a:spcBef>
                        <a:spcAft>
                          <a:spcPts val="0"/>
                        </a:spcAft>
                        <a:buNone/>
                      </a:pPr>
                      <a:r>
                        <a:rPr lang="en-US"/>
                        <a:t>The container flight software shall only enter simulation mode after it receives the SIMULATION ENABLE and SIMULATION ACTIVATE commands.</a:t>
                      </a:r>
                      <a:endParaRPr/>
                    </a:p>
                  </a:txBody>
                  <a:tcPr marT="91425" marB="91425" marR="91425" marL="91425"/>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3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81" name="Google Shape;1581;p13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Preliminary launch-day sequence of events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Should start w</a:t>
            </a:r>
            <a:r>
              <a:rPr lang="en-US"/>
              <a:t>ith</a:t>
            </a:r>
            <a:r>
              <a:rPr b="0" i="0" lang="en-US" sz="2400" u="none" cap="none" strike="noStrike">
                <a:solidFill>
                  <a:schemeClr val="dk1"/>
                </a:solidFill>
                <a:latin typeface="Arial"/>
                <a:ea typeface="Arial"/>
                <a:cs typeface="Arial"/>
                <a:sym typeface="Arial"/>
              </a:rPr>
              <a:t> arrival at the launch site and proceed through recovery and data analysis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a:t>
            </a:r>
            <a:endParaRPr/>
          </a:p>
          <a:p>
            <a:pPr indent="-285750" lvl="1" marL="742950" marR="0" rtl="0" algn="l">
              <a:lnSpc>
                <a:spcPct val="100000"/>
              </a:lnSpc>
              <a:spcBef>
                <a:spcPts val="480"/>
              </a:spcBef>
              <a:spcAft>
                <a:spcPts val="0"/>
              </a:spcAft>
              <a:buClr>
                <a:schemeClr val="dk1"/>
              </a:buClr>
              <a:buSzPts val="2400"/>
              <a:buFont typeface="Arial"/>
              <a:buChar char="–"/>
            </a:pPr>
            <a:r>
              <a:rPr lang="en-US"/>
              <a:t>Flowchart</a:t>
            </a:r>
            <a:r>
              <a:rPr b="0" i="0" lang="en-US" sz="2400" u="none" cap="none" strike="noStrike">
                <a:solidFill>
                  <a:schemeClr val="dk1"/>
                </a:solidFill>
                <a:latin typeface="Arial"/>
                <a:ea typeface="Arial"/>
                <a:cs typeface="Arial"/>
                <a:sym typeface="Arial"/>
              </a:rPr>
              <a:t> of events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Team member roles and responsibilities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Antenna construction and ground system setup</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CanSat assembly and test</a:t>
            </a:r>
            <a:endParaRPr/>
          </a:p>
          <a:p>
            <a:pPr indent="-342900" lvl="0" marL="342900" marR="0" rtl="0" algn="l">
              <a:lnSpc>
                <a:spcPct val="100000"/>
              </a:lnSpc>
              <a:spcBef>
                <a:spcPts val="480"/>
              </a:spcBef>
              <a:spcAft>
                <a:spcPts val="0"/>
              </a:spcAft>
              <a:buClr>
                <a:schemeClr val="dk1"/>
              </a:buClr>
              <a:buSzPts val="2400"/>
              <a:buFont typeface="Arial"/>
              <a:buChar char="•"/>
            </a:pPr>
            <a:r>
              <a:rPr b="1" i="1" lang="en-US" sz="2400" u="none" cap="none" strike="noStrike">
                <a:solidFill>
                  <a:schemeClr val="dk1"/>
                </a:solidFill>
                <a:latin typeface="Arial"/>
                <a:ea typeface="Arial"/>
                <a:cs typeface="Arial"/>
                <a:sym typeface="Arial"/>
              </a:rPr>
              <a:t>Preliminary at PDR</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582" name="Google Shape;1582;p13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83" name="Google Shape;1583;p13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Overview of Mission Sequence of Events</a:t>
            </a:r>
            <a:endParaRPr/>
          </a:p>
        </p:txBody>
      </p:sp>
      <p:sp>
        <p:nvSpPr>
          <p:cNvPr id="1584" name="Google Shape;1584;p13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3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90" name="Google Shape;1590;p13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91" name="Google Shape;1591;p13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Operations Manual Development Plan</a:t>
            </a:r>
            <a:endParaRPr/>
          </a:p>
        </p:txBody>
      </p:sp>
      <p:sp>
        <p:nvSpPr>
          <p:cNvPr id="1592" name="Google Shape;1592;p13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development and content of the Missions Operations Manual for your CanSat</a:t>
            </a:r>
            <a:endParaRPr/>
          </a:p>
        </p:txBody>
      </p:sp>
      <p:sp>
        <p:nvSpPr>
          <p:cNvPr id="1593" name="Google Shape;1593;p13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3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99" name="Google Shape;1599;p13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00" name="Google Shape;1600;p13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Location and Recovery</a:t>
            </a:r>
            <a:endParaRPr/>
          </a:p>
        </p:txBody>
      </p:sp>
      <p:sp>
        <p:nvSpPr>
          <p:cNvPr id="1601" name="Google Shape;1601;p13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Discuss how you will find your CanSats in the field</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Discuss </a:t>
            </a:r>
            <a:r>
              <a:rPr lang="en-US"/>
              <a:t>container</a:t>
            </a:r>
            <a:r>
              <a:rPr b="0" i="0" lang="en-US" sz="2400" u="none" cap="none" strike="noStrike">
                <a:solidFill>
                  <a:schemeClr val="dk1"/>
                </a:solidFill>
                <a:latin typeface="Arial"/>
                <a:ea typeface="Arial"/>
                <a:cs typeface="Arial"/>
                <a:sym typeface="Arial"/>
              </a:rPr>
              <a:t> and </a:t>
            </a:r>
            <a:r>
              <a:rPr lang="en-US"/>
              <a:t>payload</a:t>
            </a:r>
            <a:r>
              <a:rPr b="0" i="0" lang="en-US" sz="2400" u="none" cap="none" strike="noStrike">
                <a:solidFill>
                  <a:schemeClr val="dk1"/>
                </a:solidFill>
                <a:latin typeface="Arial"/>
                <a:ea typeface="Arial"/>
                <a:cs typeface="Arial"/>
                <a:sym typeface="Arial"/>
              </a:rPr>
              <a:t> recovery</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Color selection of visible components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CanSat return address labeling</a:t>
            </a:r>
            <a:endParaRPr b="0" i="0" sz="2400" u="none" cap="none" strike="noStrike">
              <a:solidFill>
                <a:schemeClr val="dk1"/>
              </a:solidFill>
              <a:latin typeface="Arial"/>
              <a:ea typeface="Arial"/>
              <a:cs typeface="Arial"/>
              <a:sym typeface="Arial"/>
            </a:endParaRPr>
          </a:p>
          <a:p>
            <a:pPr indent="-127000" lvl="2" marL="1143000" marR="0" rtl="0" algn="l">
              <a:lnSpc>
                <a:spcPct val="100000"/>
              </a:lnSpc>
              <a:spcBef>
                <a:spcPts val="480"/>
              </a:spcBef>
              <a:spcAft>
                <a:spcPts val="0"/>
              </a:spcAft>
              <a:buSzPts val="2000"/>
              <a:buChar char="•"/>
            </a:pPr>
            <a:r>
              <a:rPr lang="en-US"/>
              <a:t>On the container and payload</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602" name="Google Shape;1602;p13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3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P</a:t>
            </a:r>
            <a:r>
              <a:rPr b="0" i="0" lang="en-US" sz="1000" u="none" cap="none" strike="noStrike">
                <a:solidFill>
                  <a:schemeClr val="dk1"/>
                </a:solidFill>
                <a:latin typeface="Arial"/>
                <a:ea typeface="Arial"/>
                <a:cs typeface="Arial"/>
                <a:sym typeface="Arial"/>
              </a:rPr>
              <a:t>DR:  </a:t>
            </a:r>
            <a:r>
              <a:rPr lang="en-US"/>
              <a:t>Team 1064 UCASAL</a:t>
            </a:r>
            <a:endParaRPr/>
          </a:p>
        </p:txBody>
      </p:sp>
      <p:sp>
        <p:nvSpPr>
          <p:cNvPr id="1608" name="Google Shape;1608;p136"/>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09" name="Google Shape;1609;p136"/>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Requirements Compliance</a:t>
            </a:r>
            <a:endParaRPr/>
          </a:p>
        </p:txBody>
      </p:sp>
      <p:sp>
        <p:nvSpPr>
          <p:cNvPr id="1610" name="Google Shape;1610;p136"/>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
        <p:nvSpPr>
          <p:cNvPr id="1611" name="Google Shape;1611;p136"/>
          <p:cNvSpPr txBox="1"/>
          <p:nvPr/>
        </p:nvSpPr>
        <p:spPr>
          <a:xfrm>
            <a:off x="228600" y="1219200"/>
            <a:ext cx="8686800" cy="646331"/>
          </a:xfrm>
          <a:prstGeom prst="rect">
            <a:avLst/>
          </a:prstGeom>
          <a:solidFill>
            <a:schemeClr val="accent1"/>
          </a:solid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The purpose of this section is to summarize and cross reference the compliance to the CanSat Competition Mission Guide requirements.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3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Requirements Compliance Overview</a:t>
            </a:r>
            <a:endParaRPr/>
          </a:p>
        </p:txBody>
      </p:sp>
      <p:sp>
        <p:nvSpPr>
          <p:cNvPr id="1617" name="Google Shape;1617;p13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State current design compliance to requirements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Summarize content of the detailed slides that follow</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If the design does not comply to the requirements, that is a </a:t>
            </a:r>
            <a:r>
              <a:rPr b="1" i="0" lang="en-US" sz="2400" u="none" cap="none" strike="noStrike">
                <a:solidFill>
                  <a:srgbClr val="FF0000"/>
                </a:solidFill>
                <a:latin typeface="Arial"/>
                <a:ea typeface="Arial"/>
                <a:cs typeface="Arial"/>
                <a:sym typeface="Arial"/>
              </a:rPr>
              <a:t>serious issue </a:t>
            </a:r>
            <a:r>
              <a:rPr b="1" i="0" lang="en-US" sz="2400" u="none" cap="none" strike="noStrike">
                <a:solidFill>
                  <a:schemeClr val="dk1"/>
                </a:solidFill>
                <a:latin typeface="Arial"/>
                <a:ea typeface="Arial"/>
                <a:cs typeface="Arial"/>
                <a:sym typeface="Arial"/>
              </a:rPr>
              <a:t>– why?</a:t>
            </a:r>
            <a:endParaRPr/>
          </a:p>
        </p:txBody>
      </p:sp>
      <p:sp>
        <p:nvSpPr>
          <p:cNvPr id="1618" name="Google Shape;1618;p13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P</a:t>
            </a:r>
            <a:r>
              <a:rPr b="0" i="0" lang="en-US" sz="1000" u="none" cap="none" strike="noStrike">
                <a:solidFill>
                  <a:schemeClr val="dk1"/>
                </a:solidFill>
                <a:latin typeface="Arial"/>
                <a:ea typeface="Arial"/>
                <a:cs typeface="Arial"/>
                <a:sym typeface="Arial"/>
              </a:rPr>
              <a:t>DR:  </a:t>
            </a:r>
            <a:r>
              <a:rPr lang="en-US"/>
              <a:t>Team 1064 UCASAL</a:t>
            </a:r>
            <a:endParaRPr/>
          </a:p>
        </p:txBody>
      </p:sp>
      <p:sp>
        <p:nvSpPr>
          <p:cNvPr id="1619" name="Google Shape;1619;p13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20" name="Google Shape;1620;p1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1" name="Google Shape;1621;p13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3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Requirements Compliance</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(multiple slides, as needed)</a:t>
            </a:r>
            <a:endParaRPr/>
          </a:p>
        </p:txBody>
      </p:sp>
      <p:sp>
        <p:nvSpPr>
          <p:cNvPr id="1627" name="Google Shape;1627;p13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Provide a table demonstrating compliance to all competition base requirements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Use the following format in as many slides as required</a:t>
            </a:r>
            <a:endParaRPr/>
          </a:p>
        </p:txBody>
      </p:sp>
      <p:sp>
        <p:nvSpPr>
          <p:cNvPr id="1628" name="Google Shape;1628;p13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29" name="Google Shape;1629;p13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1630" name="Google Shape;1630;p138"/>
          <p:cNvGraphicFramePr/>
          <p:nvPr/>
        </p:nvGraphicFramePr>
        <p:xfrm>
          <a:off x="233148" y="2438400"/>
          <a:ext cx="3000000" cy="3000000"/>
        </p:xfrm>
        <a:graphic>
          <a:graphicData uri="http://schemas.openxmlformats.org/drawingml/2006/table">
            <a:tbl>
              <a:tblPr firstRow="1">
                <a:noFill/>
                <a:tableStyleId>{AC47C0B3-7257-4CFD-BA29-F42BF0D415FC}</a:tableStyleId>
              </a:tblPr>
              <a:tblGrid>
                <a:gridCol w="533400"/>
                <a:gridCol w="4302550"/>
                <a:gridCol w="1014950"/>
                <a:gridCol w="1134350"/>
                <a:gridCol w="1701550"/>
              </a:tblGrid>
              <a:tr h="2985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Rqmt</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Num</a:t>
                      </a:r>
                      <a:endParaRPr sz="1400" u="none" cap="none" strike="noStrike"/>
                    </a:p>
                  </a:txBody>
                  <a:tcPr marT="7475" marB="0" marR="7475" marL="7475" anchor="ctr">
                    <a:solidFill>
                      <a:srgbClr val="A2A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Requirement</a:t>
                      </a:r>
                      <a:endParaRPr sz="1400" u="none" cap="none" strike="noStrike"/>
                    </a:p>
                  </a:txBody>
                  <a:tcPr marT="7475" marB="0" marR="7475" marL="7475" anchor="ctr">
                    <a:solidFill>
                      <a:srgbClr val="A2A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Comply / No Comply / Partial</a:t>
                      </a:r>
                      <a:endParaRPr sz="1400" u="none" cap="none" strike="noStrike"/>
                    </a:p>
                  </a:txBody>
                  <a:tcPr marT="7475" marB="0" marR="7475" marL="7475" anchor="ctr">
                    <a:solidFill>
                      <a:srgbClr val="A2A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X-Ref Slide(s)  Demonstrating Compliance</a:t>
                      </a:r>
                      <a:endParaRPr sz="1400" u="none" cap="none" strike="noStrike"/>
                    </a:p>
                  </a:txBody>
                  <a:tcPr marT="7475" marB="0" marR="7475" marL="7475" anchor="ctr">
                    <a:solidFill>
                      <a:srgbClr val="A2A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Team Comments</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US" sz="1200" u="none" cap="none" strike="noStrike"/>
                        <a:t>or Notes</a:t>
                      </a:r>
                      <a:endParaRPr sz="1400" u="none" cap="none" strike="noStrike"/>
                    </a:p>
                  </a:txBody>
                  <a:tcPr marT="7475" marB="0" marR="7475" marL="7475" anchor="ctr">
                    <a:solidFill>
                      <a:srgbClr val="A2A2E0"/>
                    </a:solidFill>
                  </a:tcPr>
                </a:tc>
              </a:tr>
              <a:tr h="2985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1</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Total mass of the CanSat (science payload and container) shall be 500 grams +/- 10 grams.</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Comply</a:t>
                      </a:r>
                      <a:endParaRPr sz="1400" u="none" cap="none" strike="noStrike"/>
                    </a:p>
                  </a:txBody>
                  <a:tcPr marT="7475" marB="0" marR="7475" marL="7475" anchor="ctr">
                    <a:solidFill>
                      <a:srgbClr val="00B050"/>
                    </a:solidFill>
                  </a:tcPr>
                </a:tc>
                <a:tc>
                  <a:txBody>
                    <a:bodyPr/>
                    <a:lstStyle/>
                    <a:p>
                      <a:pPr indent="0" lvl="0" marL="0" marR="0" rtl="0" algn="ctr">
                        <a:lnSpc>
                          <a:spcPct val="10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 </a:t>
                      </a:r>
                      <a:r>
                        <a:rPr b="1" i="0" lang="en-US" sz="1200" u="none" cap="none" strike="noStrike">
                          <a:solidFill>
                            <a:schemeClr val="lt1"/>
                          </a:solidFill>
                          <a:latin typeface="Calibri"/>
                          <a:ea typeface="Calibri"/>
                          <a:cs typeface="Calibri"/>
                          <a:sym typeface="Calibri"/>
                        </a:rPr>
                        <a:t>x, y, z</a:t>
                      </a:r>
                      <a:endParaRPr sz="1400" u="none" cap="none" strike="noStrike"/>
                    </a:p>
                  </a:txBody>
                  <a:tcPr marT="7475" marB="0" marR="7475" marL="7475" anchor="ctr">
                    <a:solidFill>
                      <a:srgbClr val="00B050"/>
                    </a:solidFill>
                  </a:tcPr>
                </a:tc>
                <a:tc>
                  <a:txBody>
                    <a:bodyPr/>
                    <a:lstStyle/>
                    <a:p>
                      <a:pPr indent="0" lvl="0" marL="0" marR="0" rtl="0" algn="l">
                        <a:lnSpc>
                          <a:spcPct val="100000"/>
                        </a:lnSpc>
                        <a:spcBef>
                          <a:spcPts val="0"/>
                        </a:spcBef>
                        <a:spcAft>
                          <a:spcPts val="0"/>
                        </a:spcAft>
                        <a:buClr>
                          <a:srgbClr val="00B050"/>
                        </a:buClr>
                        <a:buSzPts val="1200"/>
                        <a:buFont typeface="Calibri"/>
                        <a:buNone/>
                      </a:pPr>
                      <a:r>
                        <a:rPr b="1" i="0" lang="en-US" sz="1200" u="none" cap="none" strike="noStrike">
                          <a:solidFill>
                            <a:srgbClr val="00B050"/>
                          </a:solidFill>
                          <a:latin typeface="Calibri"/>
                          <a:ea typeface="Calibri"/>
                          <a:cs typeface="Calibri"/>
                          <a:sym typeface="Calibri"/>
                        </a:rPr>
                        <a:t>Everything should be green by CDR.</a:t>
                      </a:r>
                      <a:endParaRPr sz="1400" u="none" cap="none" strike="noStrike"/>
                    </a:p>
                  </a:txBody>
                  <a:tcPr marT="7475" marB="0" marR="7475" marL="7475" anchor="ctr"/>
                </a:tc>
              </a:tr>
              <a:tr h="1492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2</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CanSat shall fit in a cylindrical envelope of 125 mm diameter x 310 mm length. Tolerances are to be included to facilitate container deployment from the rocket fairing.</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a:t>
                      </a:r>
                      <a:endParaRPr sz="1400" u="none" cap="none" strike="noStrike"/>
                    </a:p>
                  </a:txBody>
                  <a:tcPr marT="7475" marB="0" marR="7475" marL="7475" anchor="ctr"/>
                </a:tc>
              </a:tr>
              <a:tr h="3806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3</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The container shall not have any sharp edges to cause it to get stuck in the rocket payload section which is made of cardboard.</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Partial</a:t>
                      </a:r>
                      <a:endParaRPr sz="1400" u="none" cap="none" strike="noStrike"/>
                    </a:p>
                  </a:txBody>
                  <a:tcPr marT="7475" marB="0" marR="7475" marL="7475" anchor="ctr">
                    <a:solidFill>
                      <a:srgbClr val="FFFF00"/>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a:txBody>
                  <a:tcPr marT="7475" marB="0" marR="7475" marL="7475" anchor="b">
                    <a:solidFill>
                      <a:srgbClr val="FFFF00"/>
                    </a:solidFill>
                  </a:tcPr>
                </a:tc>
                <a:tc>
                  <a:txBody>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Medium problem:  why?</a:t>
                      </a:r>
                      <a:endParaRPr sz="1400" u="none" cap="none" strike="noStrike"/>
                    </a:p>
                  </a:txBody>
                  <a:tcPr marT="7475" marB="0" marR="7475" marL="7475" anchor="ctr"/>
                </a:tc>
              </a:tr>
              <a:tr h="1492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4</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The container shall be a fluorescent color; pink, red or orange.</a:t>
                      </a:r>
                      <a:endParaRPr sz="1400" u="none" cap="none" strike="noStrike"/>
                    </a:p>
                  </a:txBody>
                  <a:tcPr marT="7475" marB="0" marR="7475" marL="7475" anchor="ctr"/>
                </a:tc>
                <a:tc>
                  <a:txBody>
                    <a:bodyPr/>
                    <a:lstStyle/>
                    <a:p>
                      <a:pPr indent="0" lvl="0" marL="0" marR="0" rtl="0" algn="ctr">
                        <a:lnSpc>
                          <a:spcPct val="10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No Comply</a:t>
                      </a:r>
                      <a:endParaRPr sz="1400" u="none" cap="none" strike="noStrike"/>
                    </a:p>
                  </a:txBody>
                  <a:tcPr marT="7475" marB="0" marR="7475" marL="7475" anchor="ctr">
                    <a:solidFill>
                      <a:srgbClr val="FF0000"/>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a:txBody>
                  <a:tcPr marT="7475" marB="0" marR="7475" marL="7475" anchor="b">
                    <a:solidFill>
                      <a:srgbClr val="FF0000"/>
                    </a:solidFill>
                  </a:tcPr>
                </a:tc>
                <a:tc>
                  <a:txBody>
                    <a:bodyPr/>
                    <a:lstStyle/>
                    <a:p>
                      <a:pPr indent="0" lvl="0" marL="0" marR="0" rtl="0" algn="l">
                        <a:lnSpc>
                          <a:spcPct val="100000"/>
                        </a:lnSpc>
                        <a:spcBef>
                          <a:spcPts val="0"/>
                        </a:spcBef>
                        <a:spcAft>
                          <a:spcPts val="0"/>
                        </a:spcAft>
                        <a:buClr>
                          <a:srgbClr val="FF0000"/>
                        </a:buClr>
                        <a:buSzPts val="1200"/>
                        <a:buFont typeface="Calibri"/>
                        <a:buNone/>
                      </a:pPr>
                      <a:r>
                        <a:rPr b="1" i="1" lang="en-US" sz="1200" u="none" cap="none" strike="noStrike">
                          <a:solidFill>
                            <a:srgbClr val="FF0000"/>
                          </a:solidFill>
                          <a:latin typeface="Calibri"/>
                          <a:ea typeface="Calibri"/>
                          <a:cs typeface="Calibri"/>
                          <a:sym typeface="Calibri"/>
                        </a:rPr>
                        <a:t>Big problem:  why?</a:t>
                      </a:r>
                      <a:endParaRPr sz="1400" u="none" cap="none" strike="noStrike"/>
                    </a:p>
                  </a:txBody>
                  <a:tcPr marT="7475" marB="0" marR="7475" marL="7475" anchor="ctr"/>
                </a:tc>
              </a:tr>
              <a:tr h="298525">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5</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The rocket airframe shall not be used to restrain any deployable parts of the CanSat.</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r>
              <a:tr h="1492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6</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chemeClr val="dk1"/>
                        </a:buClr>
                        <a:buSzPts val="1100"/>
                        <a:buFont typeface="Arial"/>
                        <a:buNone/>
                      </a:pPr>
                      <a:r>
                        <a:rPr lang="en-US" sz="1200" u="none" cap="none" strike="noStrike">
                          <a:solidFill>
                            <a:schemeClr val="dk1"/>
                          </a:solidFill>
                          <a:latin typeface="ARial"/>
                          <a:ea typeface="ARial"/>
                          <a:cs typeface="ARial"/>
                          <a:sym typeface="ARial"/>
                        </a:rPr>
                        <a:t>The rocket airframe shall not be used as part of the CanSat operations.</a:t>
                      </a:r>
                      <a:endParaRPr sz="1400" u="none" cap="none" strike="noStrike"/>
                    </a:p>
                  </a:txBody>
                  <a:tcPr marT="7475" marB="0" marR="7475" marL="7475" anchor="ctr"/>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c>
                  <a:txBody>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txBody>
                  <a:tcPr marT="7475" marB="0" marR="7475" marL="7475" anchor="b"/>
                </a:tc>
              </a:tr>
            </a:tbl>
          </a:graphicData>
        </a:graphic>
      </p:graphicFrame>
      <p:sp>
        <p:nvSpPr>
          <p:cNvPr id="1631" name="Google Shape;1631;p138"/>
          <p:cNvSpPr txBox="1"/>
          <p:nvPr/>
        </p:nvSpPr>
        <p:spPr>
          <a:xfrm>
            <a:off x="228600" y="5754469"/>
            <a:ext cx="8686800" cy="646331"/>
          </a:xfrm>
          <a:prstGeom prst="rect">
            <a:avLst/>
          </a:prstGeom>
          <a:solidFill>
            <a:schemeClr val="accent1"/>
          </a:solid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Use the Green (Comply), Yellow (Partial Compliance), and Red (No Comply) color codes as shown in the examples above for each requirement</a:t>
            </a:r>
            <a:endParaRPr b="0" i="0" sz="1400" u="none" cap="none" strike="noStrike">
              <a:solidFill>
                <a:srgbClr val="000000"/>
              </a:solidFill>
              <a:latin typeface="Arial"/>
              <a:ea typeface="Arial"/>
              <a:cs typeface="Arial"/>
              <a:sym typeface="Arial"/>
            </a:endParaRPr>
          </a:p>
        </p:txBody>
      </p:sp>
      <p:sp>
        <p:nvSpPr>
          <p:cNvPr id="1632" name="Google Shape;1632;p13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3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38" name="Google Shape;1638;p139"/>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39" name="Google Shape;1639;p139"/>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Management</a:t>
            </a:r>
            <a:endParaRPr/>
          </a:p>
        </p:txBody>
      </p:sp>
      <p:sp>
        <p:nvSpPr>
          <p:cNvPr id="1640" name="Google Shape;1640;p139"/>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4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46" name="Google Shape;1646;p14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47" name="Google Shape;1647;p14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Budget – Hardware</a:t>
            </a:r>
            <a:endParaRPr/>
          </a:p>
        </p:txBody>
      </p:sp>
      <p:sp>
        <p:nvSpPr>
          <p:cNvPr id="1648" name="Google Shape;1648;p14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Provide a table listing the costs of </a:t>
            </a:r>
            <a:r>
              <a:rPr lang="en-US"/>
              <a:t>all</a:t>
            </a:r>
            <a:r>
              <a:rPr b="1" i="0" lang="en-US" sz="2400" u="none" cap="none" strike="noStrike">
                <a:solidFill>
                  <a:schemeClr val="dk1"/>
                </a:solidFill>
                <a:latin typeface="Arial"/>
                <a:ea typeface="Arial"/>
                <a:cs typeface="Arial"/>
                <a:sym typeface="Arial"/>
              </a:rPr>
              <a:t> CanSat flight hardware</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Table should include</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Cost of </a:t>
            </a:r>
            <a:r>
              <a:rPr lang="en-US"/>
              <a:t>each</a:t>
            </a:r>
            <a:r>
              <a:rPr b="0" i="0" lang="en-US" sz="2400" u="none" cap="none" strike="noStrike">
                <a:solidFill>
                  <a:schemeClr val="dk1"/>
                </a:solidFill>
                <a:latin typeface="Arial"/>
                <a:ea typeface="Arial"/>
                <a:cs typeface="Arial"/>
                <a:sym typeface="Arial"/>
              </a:rPr>
              <a:t> component</a:t>
            </a:r>
            <a:r>
              <a:rPr lang="en-US"/>
              <a:t>/</a:t>
            </a:r>
            <a:r>
              <a:rPr b="0" i="0" lang="en-US" sz="2400" u="none" cap="none" strike="noStrike">
                <a:solidFill>
                  <a:schemeClr val="dk1"/>
                </a:solidFill>
                <a:latin typeface="Arial"/>
                <a:ea typeface="Arial"/>
                <a:cs typeface="Arial"/>
                <a:sym typeface="Arial"/>
              </a:rPr>
              <a:t>hardware</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Indication of whether these costs are actual, estimates, or budgeted values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Indication of hardware re-use from previous years</a:t>
            </a:r>
            <a:endParaRPr/>
          </a:p>
          <a:p>
            <a:pPr indent="-228600" lvl="2" marL="11430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current market value for re-used components should be included</a:t>
            </a:r>
            <a:endParaRPr/>
          </a:p>
          <a:p>
            <a:pPr indent="-228600" lvl="2" marL="1143000" marR="0" rtl="0" algn="l">
              <a:lnSpc>
                <a:spcPct val="100000"/>
              </a:lnSpc>
              <a:spcBef>
                <a:spcPts val="400"/>
              </a:spcBef>
              <a:spcAft>
                <a:spcPts val="0"/>
              </a:spcAft>
              <a:buClr>
                <a:schemeClr val="dk1"/>
              </a:buClr>
              <a:buSzPts val="2000"/>
              <a:buFont typeface="Arial"/>
              <a:buChar char="•"/>
            </a:pPr>
            <a:r>
              <a:rPr b="0" i="1" lang="en-US" sz="2000" u="none" cap="none" strike="noStrike">
                <a:solidFill>
                  <a:schemeClr val="dk1"/>
                </a:solidFill>
                <a:latin typeface="Arial"/>
                <a:ea typeface="Arial"/>
                <a:cs typeface="Arial"/>
                <a:sym typeface="Arial"/>
              </a:rPr>
              <a:t>Note: re-used flight hardware has been known to be more likely to fail</a:t>
            </a:r>
            <a:endParaRPr/>
          </a:p>
          <a:p>
            <a:pPr indent="-228600" lvl="2" marL="11430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Include market value for any free components and materials</a:t>
            </a:r>
            <a:endParaRPr/>
          </a:p>
        </p:txBody>
      </p:sp>
      <p:sp>
        <p:nvSpPr>
          <p:cNvPr id="1649" name="Google Shape;1649;p14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4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55" name="Google Shape;1655;p14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56" name="Google Shape;1656;p14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Budget – Other Costs</a:t>
            </a:r>
            <a:endParaRPr/>
          </a:p>
        </p:txBody>
      </p:sp>
      <p:sp>
        <p:nvSpPr>
          <p:cNvPr id="1657" name="Google Shape;1657;p14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360"/>
              </a:spcBef>
              <a:spcAft>
                <a:spcPts val="0"/>
              </a:spcAft>
              <a:buClr>
                <a:schemeClr val="dk1"/>
              </a:buClr>
              <a:buSzPts val="1800"/>
              <a:buFont typeface="Arial"/>
              <a:buChar char="•"/>
            </a:pPr>
            <a:r>
              <a:rPr lang="en-US" sz="1800"/>
              <a:t>The goal(s) of this budget are</a:t>
            </a:r>
            <a:endParaRPr/>
          </a:p>
          <a:p>
            <a:pPr indent="-260350" lvl="1" marL="742950" rtl="0" algn="l">
              <a:lnSpc>
                <a:spcPct val="80000"/>
              </a:lnSpc>
              <a:spcBef>
                <a:spcPts val="360"/>
              </a:spcBef>
              <a:spcAft>
                <a:spcPts val="0"/>
              </a:spcAft>
              <a:buClr>
                <a:schemeClr val="dk1"/>
              </a:buClr>
              <a:buSzPts val="1400"/>
              <a:buFont typeface="Arial"/>
              <a:buChar char="–"/>
            </a:pPr>
            <a:r>
              <a:rPr lang="en-US" sz="1400"/>
              <a:t>To provide an understanding of the overall design and development costs</a:t>
            </a:r>
            <a:endParaRPr/>
          </a:p>
          <a:p>
            <a:pPr indent="-260350" lvl="1" marL="742950" rtl="0" algn="l">
              <a:lnSpc>
                <a:spcPct val="80000"/>
              </a:lnSpc>
              <a:spcBef>
                <a:spcPts val="360"/>
              </a:spcBef>
              <a:spcAft>
                <a:spcPts val="0"/>
              </a:spcAft>
              <a:buClr>
                <a:schemeClr val="dk1"/>
              </a:buClr>
              <a:buSzPts val="1400"/>
              <a:buFont typeface="Arial"/>
              <a:buChar char="–"/>
            </a:pPr>
            <a:r>
              <a:rPr lang="en-US" sz="1400"/>
              <a:t>Get the teams thinking about the overall costs including necessary funds for travel</a:t>
            </a:r>
            <a:endParaRPr/>
          </a:p>
          <a:p>
            <a:pPr indent="-260350" lvl="1" marL="742950" rtl="0" algn="l">
              <a:lnSpc>
                <a:spcPct val="80000"/>
              </a:lnSpc>
              <a:spcBef>
                <a:spcPts val="360"/>
              </a:spcBef>
              <a:spcAft>
                <a:spcPts val="0"/>
              </a:spcAft>
              <a:buClr>
                <a:schemeClr val="dk1"/>
              </a:buClr>
              <a:buSzPts val="1400"/>
              <a:buFont typeface="Arial"/>
              <a:buChar char="–"/>
            </a:pPr>
            <a:r>
              <a:rPr lang="en-US" sz="1400"/>
              <a:t>Identify shortfalls in the budget that require attention</a:t>
            </a:r>
            <a:endParaRPr/>
          </a:p>
          <a:p>
            <a:pPr indent="-215900" lvl="2" marL="1143000" rtl="0" algn="l">
              <a:lnSpc>
                <a:spcPct val="80000"/>
              </a:lnSpc>
              <a:spcBef>
                <a:spcPts val="320"/>
              </a:spcBef>
              <a:spcAft>
                <a:spcPts val="0"/>
              </a:spcAft>
              <a:buClr>
                <a:schemeClr val="dk1"/>
              </a:buClr>
              <a:buSzPts val="1400"/>
              <a:buFont typeface="Arial"/>
              <a:buChar char="•"/>
            </a:pPr>
            <a:r>
              <a:rPr lang="en-US" sz="1400"/>
              <a:t>In the past some teams have not been able to attend the competition due to a lack of funds</a:t>
            </a:r>
            <a:endParaRPr/>
          </a:p>
          <a:p>
            <a:pPr indent="-215900" lvl="2" marL="1143000" rtl="0" algn="l">
              <a:lnSpc>
                <a:spcPct val="80000"/>
              </a:lnSpc>
              <a:spcBef>
                <a:spcPts val="320"/>
              </a:spcBef>
              <a:spcAft>
                <a:spcPts val="0"/>
              </a:spcAft>
              <a:buClr>
                <a:schemeClr val="dk1"/>
              </a:buClr>
              <a:buSzPts val="1400"/>
              <a:buFont typeface="Arial"/>
              <a:buChar char="•"/>
            </a:pPr>
            <a:r>
              <a:rPr lang="en-US" sz="1400"/>
              <a:t>If caught early enough, there are a number of resources for funding that may available to teams</a:t>
            </a:r>
            <a:endParaRPr sz="1400">
              <a:solidFill>
                <a:schemeClr val="accent2"/>
              </a:solidFill>
            </a:endParaRPr>
          </a:p>
          <a:p>
            <a:pPr indent="-342900" lvl="0" marL="342900" marR="0" rtl="0" algn="l">
              <a:lnSpc>
                <a:spcPct val="8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Table(s) (same format as Hardware Budget) showing</a:t>
            </a:r>
            <a:endParaRPr/>
          </a:p>
          <a:p>
            <a:pPr indent="-260350" lvl="1" marL="742950" marR="0" rtl="0" algn="l">
              <a:lnSpc>
                <a:spcPct val="80000"/>
              </a:lnSpc>
              <a:spcBef>
                <a:spcPts val="36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Ground control station costs</a:t>
            </a:r>
            <a:endParaRPr/>
          </a:p>
          <a:p>
            <a:pPr indent="-260350" lvl="1" marL="742950" marR="0" rtl="0" algn="l">
              <a:lnSpc>
                <a:spcPct val="80000"/>
              </a:lnSpc>
              <a:spcBef>
                <a:spcPts val="36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Other costs</a:t>
            </a:r>
            <a:endParaRPr/>
          </a:p>
          <a:p>
            <a:pPr indent="-215900" lvl="2" marL="1143000" marR="0" rtl="0" algn="l">
              <a:lnSpc>
                <a:spcPct val="80000"/>
              </a:lnSpc>
              <a:spcBef>
                <a:spcPts val="32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Prototyping</a:t>
            </a:r>
            <a:endParaRPr/>
          </a:p>
          <a:p>
            <a:pPr indent="-215900" lvl="2" marL="1143000" marR="0" rtl="0" algn="l">
              <a:lnSpc>
                <a:spcPct val="80000"/>
              </a:lnSpc>
              <a:spcBef>
                <a:spcPts val="32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Test facilities and equipment</a:t>
            </a:r>
            <a:endParaRPr/>
          </a:p>
          <a:p>
            <a:pPr indent="-215900" lvl="2" marL="1143000" marR="0" rtl="0" algn="l">
              <a:lnSpc>
                <a:spcPct val="80000"/>
              </a:lnSpc>
              <a:spcBef>
                <a:spcPts val="32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Rentals</a:t>
            </a:r>
            <a:endParaRPr/>
          </a:p>
          <a:p>
            <a:pPr indent="-215900" lvl="2" marL="1143000" marR="0" rtl="0" algn="l">
              <a:lnSpc>
                <a:spcPct val="80000"/>
              </a:lnSpc>
              <a:spcBef>
                <a:spcPts val="32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Computers</a:t>
            </a:r>
            <a:endParaRPr/>
          </a:p>
          <a:p>
            <a:pPr indent="-215900" lvl="2" marL="1143000" marR="0" rtl="0" algn="l">
              <a:lnSpc>
                <a:spcPct val="80000"/>
              </a:lnSpc>
              <a:spcBef>
                <a:spcPts val="32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Travel</a:t>
            </a:r>
            <a:endParaRPr/>
          </a:p>
          <a:p>
            <a:pPr indent="-260350" lvl="1" marL="742950" marR="0" rtl="0" algn="l">
              <a:lnSpc>
                <a:spcPct val="80000"/>
              </a:lnSpc>
              <a:spcBef>
                <a:spcPts val="360"/>
              </a:spcBef>
              <a:spcAft>
                <a:spcPts val="0"/>
              </a:spcAft>
              <a:buClr>
                <a:schemeClr val="dk1"/>
              </a:buClr>
              <a:buSzPts val="1400"/>
              <a:buFont typeface="Arial"/>
              <a:buChar char="–"/>
            </a:pPr>
            <a:r>
              <a:rPr lang="en-US" sz="1400"/>
              <a:t>Sources of income</a:t>
            </a:r>
            <a:endParaRPr sz="1400"/>
          </a:p>
          <a:p>
            <a:pPr indent="0" lvl="0" marL="0" marR="0" rtl="0" algn="l">
              <a:lnSpc>
                <a:spcPct val="80000"/>
              </a:lnSpc>
              <a:spcBef>
                <a:spcPts val="360"/>
              </a:spcBef>
              <a:spcAft>
                <a:spcPts val="0"/>
              </a:spcAft>
              <a:buSzPts val="2400"/>
              <a:buNone/>
            </a:pPr>
            <a:r>
              <a:t/>
            </a:r>
            <a:endParaRPr sz="1400"/>
          </a:p>
          <a:p>
            <a:pPr indent="-317500" lvl="0" marL="342900" rtl="0" algn="l">
              <a:lnSpc>
                <a:spcPct val="80000"/>
              </a:lnSpc>
              <a:spcBef>
                <a:spcPts val="0"/>
              </a:spcBef>
              <a:spcAft>
                <a:spcPts val="0"/>
              </a:spcAft>
              <a:buClr>
                <a:schemeClr val="dk1"/>
              </a:buClr>
              <a:buSzPts val="1400"/>
              <a:buFont typeface="Arial"/>
              <a:buChar char="•"/>
            </a:pPr>
            <a:r>
              <a:rPr lang="en-US" sz="1400">
                <a:solidFill>
                  <a:schemeClr val="accent2"/>
                </a:solidFill>
              </a:rPr>
              <a:t>THE COMPETITION DOES NOT PROVIDE ANY DEVELOPMENT FUNDING OR DONORS</a:t>
            </a:r>
            <a:endParaRPr sz="1400"/>
          </a:p>
        </p:txBody>
      </p:sp>
      <p:sp>
        <p:nvSpPr>
          <p:cNvPr id="1658" name="Google Shape;1658;p14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4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64" name="Google Shape;1664;p14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65" name="Google Shape;1665;p14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Program Schedule Overview</a:t>
            </a:r>
            <a:endParaRPr/>
          </a:p>
        </p:txBody>
      </p:sp>
      <p:sp>
        <p:nvSpPr>
          <p:cNvPr id="1666" name="Google Shape;1666;p14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320"/>
              </a:spcBef>
              <a:spcAft>
                <a:spcPts val="0"/>
              </a:spcAft>
              <a:buClr>
                <a:srgbClr val="0070C0"/>
              </a:buClr>
              <a:buSzPts val="1600"/>
              <a:buFont typeface="Arial"/>
              <a:buChar char="•"/>
            </a:pPr>
            <a:r>
              <a:rPr b="1" i="0" lang="en-US" sz="1600" u="none" cap="none" strike="noStrike">
                <a:solidFill>
                  <a:srgbClr val="0070C0"/>
                </a:solidFill>
                <a:latin typeface="Arial"/>
                <a:ea typeface="Arial"/>
                <a:cs typeface="Arial"/>
                <a:sym typeface="Arial"/>
              </a:rPr>
              <a:t>A one page Gantt summary chart showing task start and stop dates and durations shall be presented</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Schedule should include linkages between tasks to provide the team with an idea of what happens in the overall flow when milestones are not met on time</a:t>
            </a:r>
            <a:endParaRPr/>
          </a:p>
          <a:p>
            <a:pPr indent="-342900" lvl="0" marL="342900" marR="0" rtl="0" algn="l">
              <a:lnSpc>
                <a:spcPct val="80000"/>
              </a:lnSpc>
              <a:spcBef>
                <a:spcPts val="32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Make sure the schedule is readable in the presentation</a:t>
            </a:r>
            <a:endParaRPr/>
          </a:p>
          <a:p>
            <a:pPr indent="-273050" lvl="1" marL="742950" marR="0" rtl="0" algn="l">
              <a:lnSpc>
                <a:spcPct val="8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Failure to do so will result in a loss of points	</a:t>
            </a:r>
            <a:endParaRPr/>
          </a:p>
        </p:txBody>
      </p:sp>
      <p:sp>
        <p:nvSpPr>
          <p:cNvPr id="1667" name="Google Shape;1667;p14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668" name="Google Shape;1668;p142"/>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18" name="Google Shape;218;p26"/>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19" name="Google Shape;219;p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20" name="Google Shape;220;p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1" name="Google Shape;221;p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222" name="Google Shape;222;p26"/>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5</a:t>
                      </a:r>
                      <a:r>
                        <a:rPr lang="en-US"/>
                        <a:t>4</a:t>
                      </a:r>
                      <a:endParaRPr/>
                    </a:p>
                  </a:txBody>
                  <a:tcPr marT="91425" marB="91425" marR="91425" marL="91425"/>
                </a:tc>
                <a:tc>
                  <a:txBody>
                    <a:bodyPr/>
                    <a:lstStyle/>
                    <a:p>
                      <a:pPr indent="0" lvl="0" marL="0" rtl="0" algn="ctr">
                        <a:spcBef>
                          <a:spcPts val="0"/>
                        </a:spcBef>
                        <a:spcAft>
                          <a:spcPts val="0"/>
                        </a:spcAft>
                        <a:buNone/>
                      </a:pPr>
                      <a:r>
                        <a:rPr lang="en-US"/>
                        <a:t>The ground station shall command the Cansat to start transmitting telemetry prior to launch.</a:t>
                      </a:r>
                      <a:endParaRPr/>
                    </a:p>
                  </a:txBody>
                  <a:tcPr marT="91425" marB="91425" marR="91425" marL="91425"/>
                </a:tc>
              </a:tr>
              <a:tr h="381000">
                <a:tc>
                  <a:txBody>
                    <a:bodyPr/>
                    <a:lstStyle/>
                    <a:p>
                      <a:pPr indent="0" lvl="0" marL="0" rtl="0" algn="ctr">
                        <a:spcBef>
                          <a:spcPts val="0"/>
                        </a:spcBef>
                        <a:spcAft>
                          <a:spcPts val="0"/>
                        </a:spcAft>
                        <a:buNone/>
                      </a:pPr>
                      <a:r>
                        <a:rPr lang="en-US"/>
                        <a:t>55</a:t>
                      </a:r>
                      <a:endParaRPr/>
                    </a:p>
                  </a:txBody>
                  <a:tcPr marT="91425" marB="91425" marR="91425" marL="91425"/>
                </a:tc>
                <a:tc>
                  <a:txBody>
                    <a:bodyPr/>
                    <a:lstStyle/>
                    <a:p>
                      <a:pPr indent="0" lvl="0" marL="0" rtl="0" algn="ctr">
                        <a:spcBef>
                          <a:spcPts val="0"/>
                        </a:spcBef>
                        <a:spcAft>
                          <a:spcPts val="0"/>
                        </a:spcAft>
                        <a:buNone/>
                      </a:pPr>
                      <a:r>
                        <a:rPr lang="en-US"/>
                        <a:t>The ground station shall generate csv files of all sensor data as specified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56</a:t>
                      </a:r>
                      <a:endParaRPr/>
                    </a:p>
                  </a:txBody>
                  <a:tcPr marT="91425" marB="91425" marR="91425" marL="91425"/>
                </a:tc>
                <a:tc>
                  <a:txBody>
                    <a:bodyPr/>
                    <a:lstStyle/>
                    <a:p>
                      <a:pPr indent="0" lvl="0" marL="0" rtl="0" algn="ctr">
                        <a:spcBef>
                          <a:spcPts val="0"/>
                        </a:spcBef>
                        <a:spcAft>
                          <a:spcPts val="0"/>
                        </a:spcAft>
                        <a:buNone/>
                      </a:pPr>
                      <a:r>
                        <a:rPr lang="en-US"/>
                        <a:t>Telemetry shall include mission time with one second or better resolution. Mission time shall be maintained in the event of a processor reset during the launch and mission.</a:t>
                      </a:r>
                      <a:endParaRPr/>
                    </a:p>
                  </a:txBody>
                  <a:tcPr marT="91425" marB="91425" marR="91425" marL="91425"/>
                </a:tc>
              </a:tr>
              <a:tr h="381000">
                <a:tc>
                  <a:txBody>
                    <a:bodyPr/>
                    <a:lstStyle/>
                    <a:p>
                      <a:pPr indent="0" lvl="0" marL="0" rtl="0" algn="ctr">
                        <a:spcBef>
                          <a:spcPts val="0"/>
                        </a:spcBef>
                        <a:spcAft>
                          <a:spcPts val="0"/>
                        </a:spcAft>
                        <a:buNone/>
                      </a:pPr>
                      <a:r>
                        <a:rPr lang="en-US"/>
                        <a:t>57</a:t>
                      </a:r>
                      <a:endParaRPr/>
                    </a:p>
                  </a:txBody>
                  <a:tcPr marT="91425" marB="91425" marR="91425" marL="91425"/>
                </a:tc>
                <a:tc>
                  <a:txBody>
                    <a:bodyPr/>
                    <a:lstStyle/>
                    <a:p>
                      <a:pPr indent="0" lvl="0" marL="0" rtl="0" algn="ctr">
                        <a:spcBef>
                          <a:spcPts val="0"/>
                        </a:spcBef>
                        <a:spcAft>
                          <a:spcPts val="0"/>
                        </a:spcAft>
                        <a:buNone/>
                      </a:pPr>
                      <a:r>
                        <a:rPr lang="en-US"/>
                        <a:t>Configuration states such as if commanded to transmit telemetry shall be maintained in the event of a processor reset during launch and mission.</a:t>
                      </a:r>
                      <a:endParaRPr/>
                    </a:p>
                  </a:txBody>
                  <a:tcPr marT="91425" marB="91425" marR="91425" marL="91425"/>
                </a:tc>
              </a:tr>
              <a:tr h="381000">
                <a:tc>
                  <a:txBody>
                    <a:bodyPr/>
                    <a:lstStyle/>
                    <a:p>
                      <a:pPr indent="0" lvl="0" marL="0" rtl="0" algn="ctr">
                        <a:spcBef>
                          <a:spcPts val="0"/>
                        </a:spcBef>
                        <a:spcAft>
                          <a:spcPts val="0"/>
                        </a:spcAft>
                        <a:buNone/>
                      </a:pPr>
                      <a:r>
                        <a:rPr lang="en-US"/>
                        <a:t>58</a:t>
                      </a:r>
                      <a:endParaRPr/>
                    </a:p>
                  </a:txBody>
                  <a:tcPr marT="91425" marB="91425" marR="91425" marL="91425"/>
                </a:tc>
                <a:tc>
                  <a:txBody>
                    <a:bodyPr/>
                    <a:lstStyle/>
                    <a:p>
                      <a:pPr indent="0" lvl="0" marL="0" rtl="0" algn="ctr">
                        <a:spcBef>
                          <a:spcPts val="0"/>
                        </a:spcBef>
                        <a:spcAft>
                          <a:spcPts val="0"/>
                        </a:spcAft>
                        <a:buNone/>
                      </a:pPr>
                      <a:r>
                        <a:rPr lang="en-US"/>
                        <a:t>Each team shall develop their own ground station.</a:t>
                      </a:r>
                      <a:endParaRPr/>
                    </a:p>
                  </a:txBody>
                  <a:tcPr marT="91425" marB="91425" marR="91425" marL="91425"/>
                </a:tc>
              </a:tr>
              <a:tr h="381000">
                <a:tc>
                  <a:txBody>
                    <a:bodyPr/>
                    <a:lstStyle/>
                    <a:p>
                      <a:pPr indent="0" lvl="0" marL="0" rtl="0" algn="ctr">
                        <a:spcBef>
                          <a:spcPts val="0"/>
                        </a:spcBef>
                        <a:spcAft>
                          <a:spcPts val="0"/>
                        </a:spcAft>
                        <a:buNone/>
                      </a:pPr>
                      <a:r>
                        <a:rPr lang="en-US"/>
                        <a:t>59</a:t>
                      </a:r>
                      <a:endParaRPr/>
                    </a:p>
                  </a:txBody>
                  <a:tcPr marT="91425" marB="91425" marR="91425" marL="91425"/>
                </a:tc>
                <a:tc>
                  <a:txBody>
                    <a:bodyPr/>
                    <a:lstStyle/>
                    <a:p>
                      <a:pPr indent="0" lvl="0" marL="0" rtl="0" algn="ctr">
                        <a:spcBef>
                          <a:spcPts val="0"/>
                        </a:spcBef>
                        <a:spcAft>
                          <a:spcPts val="0"/>
                        </a:spcAft>
                        <a:buNone/>
                      </a:pPr>
                      <a:r>
                        <a:rPr lang="en-US"/>
                        <a:t>All telemetry shall be displayed in real time during descent on the ground station.</a:t>
                      </a:r>
                      <a:endParaRPr/>
                    </a:p>
                  </a:txBody>
                  <a:tcPr marT="91425" marB="91425" marR="91425" marL="91425"/>
                </a:tc>
              </a:tr>
              <a:tr h="381000">
                <a:tc>
                  <a:txBody>
                    <a:bodyPr/>
                    <a:lstStyle/>
                    <a:p>
                      <a:pPr indent="0" lvl="0" marL="0" rtl="0" algn="ctr">
                        <a:spcBef>
                          <a:spcPts val="0"/>
                        </a:spcBef>
                        <a:spcAft>
                          <a:spcPts val="0"/>
                        </a:spcAft>
                        <a:buNone/>
                      </a:pPr>
                      <a:r>
                        <a:rPr lang="en-US"/>
                        <a:t>60</a:t>
                      </a:r>
                      <a:endParaRPr/>
                    </a:p>
                  </a:txBody>
                  <a:tcPr marT="91425" marB="91425" marR="91425" marL="91425"/>
                </a:tc>
                <a:tc>
                  <a:txBody>
                    <a:bodyPr/>
                    <a:lstStyle/>
                    <a:p>
                      <a:pPr indent="0" lvl="0" marL="0" rtl="0" algn="ctr">
                        <a:spcBef>
                          <a:spcPts val="0"/>
                        </a:spcBef>
                        <a:spcAft>
                          <a:spcPts val="0"/>
                        </a:spcAft>
                        <a:buNone/>
                      </a:pPr>
                      <a:r>
                        <a:rPr lang="en-US"/>
                        <a:t>All telemetry shall be displayed in engineering units (meters, meters/sec, Celsius, etc.)</a:t>
                      </a:r>
                      <a:endParaRPr/>
                    </a:p>
                  </a:txBody>
                  <a:tcPr marT="91425" marB="91425" marR="91425" marL="91425"/>
                </a:tc>
              </a:tr>
              <a:tr h="381000">
                <a:tc>
                  <a:txBody>
                    <a:bodyPr/>
                    <a:lstStyle/>
                    <a:p>
                      <a:pPr indent="0" lvl="0" marL="0" rtl="0" algn="ctr">
                        <a:spcBef>
                          <a:spcPts val="0"/>
                        </a:spcBef>
                        <a:spcAft>
                          <a:spcPts val="0"/>
                        </a:spcAft>
                        <a:buNone/>
                      </a:pPr>
                      <a:r>
                        <a:rPr lang="en-US"/>
                        <a:t>61</a:t>
                      </a:r>
                      <a:endParaRPr/>
                    </a:p>
                  </a:txBody>
                  <a:tcPr marT="91425" marB="91425" marR="91425" marL="91425"/>
                </a:tc>
                <a:tc>
                  <a:txBody>
                    <a:bodyPr/>
                    <a:lstStyle/>
                    <a:p>
                      <a:pPr indent="0" lvl="0" marL="0" rtl="0" algn="ctr">
                        <a:spcBef>
                          <a:spcPts val="0"/>
                        </a:spcBef>
                        <a:spcAft>
                          <a:spcPts val="0"/>
                        </a:spcAft>
                        <a:buNone/>
                      </a:pPr>
                      <a:r>
                        <a:rPr lang="en-US"/>
                        <a:t>Teams shall plot each telemetry data field in real time during flight.</a:t>
                      </a:r>
                      <a:endParaRPr/>
                    </a:p>
                  </a:txBody>
                  <a:tcPr marT="91425" marB="91425" marR="91425" marL="91425"/>
                </a:tc>
              </a:tr>
              <a:tr h="381000">
                <a:tc>
                  <a:txBody>
                    <a:bodyPr/>
                    <a:lstStyle/>
                    <a:p>
                      <a:pPr indent="0" lvl="0" marL="0" rtl="0" algn="ctr">
                        <a:spcBef>
                          <a:spcPts val="0"/>
                        </a:spcBef>
                        <a:spcAft>
                          <a:spcPts val="0"/>
                        </a:spcAft>
                        <a:buNone/>
                      </a:pPr>
                      <a:r>
                        <a:rPr lang="en-US"/>
                        <a:t>62</a:t>
                      </a:r>
                      <a:endParaRPr/>
                    </a:p>
                  </a:txBody>
                  <a:tcPr marT="91425" marB="91425" marR="91425" marL="91425"/>
                </a:tc>
                <a:tc>
                  <a:txBody>
                    <a:bodyPr/>
                    <a:lstStyle/>
                    <a:p>
                      <a:pPr indent="0" lvl="0" marL="0" rtl="0" algn="ctr">
                        <a:spcBef>
                          <a:spcPts val="0"/>
                        </a:spcBef>
                        <a:spcAft>
                          <a:spcPts val="0"/>
                        </a:spcAft>
                        <a:buNone/>
                      </a:pPr>
                      <a:r>
                        <a:rPr lang="en-US"/>
                        <a:t>The ground station shall include one laptop computer with a minimum of two hours of battery operation, XBEE radio and a hand-held antenna.</a:t>
                      </a:r>
                      <a:endParaRPr/>
                    </a:p>
                  </a:txBody>
                  <a:tcPr marT="91425" marB="91425" marR="91425" marL="91425"/>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4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74" name="Google Shape;1674;p14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75" name="Google Shape;1675;p14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accent2"/>
              </a:buClr>
              <a:buSzPts val="1600"/>
              <a:buFont typeface="Arial"/>
              <a:buChar char="•"/>
            </a:pPr>
            <a:r>
              <a:rPr lang="en-US" sz="1600" u="sng">
                <a:solidFill>
                  <a:schemeClr val="accent2"/>
                </a:solidFill>
              </a:rPr>
              <a:t>Details</a:t>
            </a:r>
            <a:r>
              <a:rPr lang="en-US" sz="1600">
                <a:solidFill>
                  <a:srgbClr val="000000"/>
                </a:solidFill>
              </a:rPr>
              <a:t> </a:t>
            </a:r>
            <a:r>
              <a:rPr b="1" i="0" lang="en-US" sz="1600" u="none" cap="none" strike="noStrike">
                <a:solidFill>
                  <a:schemeClr val="dk1"/>
                </a:solidFill>
                <a:latin typeface="Arial"/>
                <a:ea typeface="Arial"/>
                <a:cs typeface="Arial"/>
                <a:sym typeface="Arial"/>
              </a:rPr>
              <a:t>of development schedule to include</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Competition milestones</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Academic milestones and holidays</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Major development activities </a:t>
            </a:r>
            <a:r>
              <a:rPr lang="en-US" sz="1600"/>
              <a:t>with </a:t>
            </a:r>
            <a:r>
              <a:rPr b="0" i="0" lang="en-US" sz="1600" u="none" cap="none" strike="noStrike">
                <a:solidFill>
                  <a:schemeClr val="dk1"/>
                </a:solidFill>
                <a:latin typeface="Arial"/>
                <a:ea typeface="Arial"/>
                <a:cs typeface="Arial"/>
                <a:sym typeface="Arial"/>
              </a:rPr>
              <a:t>assignments</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Component/hardware deliveries</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Major integration and test activities and milestones</a:t>
            </a:r>
            <a:endParaRPr b="0" i="0" sz="1600" u="none" cap="none" strike="noStrike">
              <a:solidFill>
                <a:schemeClr val="dk1"/>
              </a:solidFill>
              <a:latin typeface="Arial"/>
              <a:ea typeface="Arial"/>
              <a:cs typeface="Arial"/>
              <a:sym typeface="Arial"/>
            </a:endParaRPr>
          </a:p>
          <a:p>
            <a:pPr indent="-285750" lvl="1" marL="742950" marR="0" rtl="0" algn="l">
              <a:lnSpc>
                <a:spcPct val="80000"/>
              </a:lnSpc>
              <a:spcBef>
                <a:spcPts val="320"/>
              </a:spcBef>
              <a:spcAft>
                <a:spcPts val="0"/>
              </a:spcAft>
              <a:buClr>
                <a:schemeClr val="dk1"/>
              </a:buClr>
              <a:buSzPts val="1600"/>
              <a:buFont typeface="Arial"/>
              <a:buChar char="–"/>
            </a:pPr>
            <a:r>
              <a:rPr lang="en-US" sz="1600"/>
              <a:t>Team member vacations</a:t>
            </a:r>
            <a:endParaRPr sz="1600"/>
          </a:p>
          <a:p>
            <a:pPr indent="-342900" lvl="0" marL="342900" marR="0" rtl="0" algn="l">
              <a:lnSpc>
                <a:spcPct val="80000"/>
              </a:lnSpc>
              <a:spcBef>
                <a:spcPts val="320"/>
              </a:spcBef>
              <a:spcAft>
                <a:spcPts val="0"/>
              </a:spcAft>
              <a:buClr>
                <a:schemeClr val="accent2"/>
              </a:buClr>
              <a:buSzPts val="1600"/>
              <a:buFont typeface="Arial"/>
              <a:buChar char="•"/>
            </a:pPr>
            <a:r>
              <a:rPr lang="en-US" sz="1600"/>
              <a:t>This can be presented in Gantt chart or table format</a:t>
            </a:r>
            <a:endParaRPr sz="1600"/>
          </a:p>
          <a:p>
            <a:pPr indent="-342900" lvl="0" marL="342900" marR="0" rtl="0" algn="l">
              <a:lnSpc>
                <a:spcPct val="80000"/>
              </a:lnSpc>
              <a:spcBef>
                <a:spcPts val="32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The goals of this schedule are to</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Provide a tool for the team to track progress of CanSat design and development</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Provide tool for judges to assess trouble areas and offer ways for the team to best meet the objectives of the competition</a:t>
            </a:r>
            <a:endParaRPr/>
          </a:p>
          <a:p>
            <a:pPr indent="-342900" lvl="0" marL="342900" marR="0" rtl="0" algn="l">
              <a:lnSpc>
                <a:spcPct val="80000"/>
              </a:lnSpc>
              <a:spcBef>
                <a:spcPts val="32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Make sure the schedule is readable in the presentation</a:t>
            </a:r>
            <a:endParaRPr/>
          </a:p>
          <a:p>
            <a:pPr indent="-285750" lvl="1" marL="742950" marR="0" rtl="0" algn="l">
              <a:lnSpc>
                <a:spcPct val="8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This may require the schedule to be broken between multiple slides</a:t>
            </a:r>
            <a:endParaRPr/>
          </a:p>
          <a:p>
            <a:pPr indent="-228600" lvl="2" marL="1143000" marR="0" rtl="0" algn="l">
              <a:lnSpc>
                <a:spcPct val="8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Failure to do so will result in a loss of points</a:t>
            </a:r>
            <a:endParaRPr/>
          </a:p>
        </p:txBody>
      </p:sp>
      <p:sp>
        <p:nvSpPr>
          <p:cNvPr id="1676" name="Google Shape;1676;p14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Detailed </a:t>
            </a:r>
            <a:r>
              <a:rPr b="1" i="0" lang="en-US" sz="2400" u="none" cap="none" strike="noStrike">
                <a:solidFill>
                  <a:schemeClr val="accent2"/>
                </a:solidFill>
                <a:latin typeface="Arial"/>
                <a:ea typeface="Arial"/>
                <a:cs typeface="Arial"/>
                <a:sym typeface="Arial"/>
              </a:rPr>
              <a:t>Program Schedule</a:t>
            </a:r>
            <a:endParaRPr/>
          </a:p>
        </p:txBody>
      </p:sp>
      <p:sp>
        <p:nvSpPr>
          <p:cNvPr id="1677" name="Google Shape;1677;p14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678" name="Google Shape;1678;p143"/>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4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84" name="Google Shape;1684;p14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85" name="Google Shape;1685;p14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Conclusions</a:t>
            </a:r>
            <a:endParaRPr/>
          </a:p>
        </p:txBody>
      </p:sp>
      <p:sp>
        <p:nvSpPr>
          <p:cNvPr id="1686" name="Google Shape;1686;p14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Presentation summary and conclusions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 general include the following:</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Major accomplishments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Major unfinished work</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Why you are ready to proceed to next stage of development</a:t>
            </a:r>
            <a:endParaRPr/>
          </a:p>
        </p:txBody>
      </p:sp>
      <p:sp>
        <p:nvSpPr>
          <p:cNvPr id="1687" name="Google Shape;1687;p14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688" name="Google Shape;1688;p144"/>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28" name="Google Shape;228;p27"/>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29" name="Google Shape;229;p2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30" name="Google Shape;230;p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1" name="Google Shape;231;p2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232" name="Google Shape;232;p27"/>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63</a:t>
                      </a:r>
                      <a:endParaRPr/>
                    </a:p>
                  </a:txBody>
                  <a:tcPr marT="91425" marB="91425" marR="91425" marL="91425"/>
                </a:tc>
                <a:tc>
                  <a:txBody>
                    <a:bodyPr/>
                    <a:lstStyle/>
                    <a:p>
                      <a:pPr indent="0" lvl="0" marL="0" rtl="0" algn="ctr">
                        <a:spcBef>
                          <a:spcPts val="0"/>
                        </a:spcBef>
                        <a:spcAft>
                          <a:spcPts val="0"/>
                        </a:spcAft>
                        <a:buNone/>
                      </a:pPr>
                      <a:r>
                        <a:rPr lang="en-US"/>
                        <a:t>The ground station must be portable so the team can be positioned at the ground station operation site along the flight line. AC power will not be available at the ground station operation site.</a:t>
                      </a:r>
                      <a:endParaRPr/>
                    </a:p>
                  </a:txBody>
                  <a:tcPr marT="91425" marB="91425" marR="91425" marL="91425"/>
                </a:tc>
              </a:tr>
              <a:tr h="381000">
                <a:tc>
                  <a:txBody>
                    <a:bodyPr/>
                    <a:lstStyle/>
                    <a:p>
                      <a:pPr indent="0" lvl="0" marL="0" rtl="0" algn="ctr">
                        <a:spcBef>
                          <a:spcPts val="0"/>
                        </a:spcBef>
                        <a:spcAft>
                          <a:spcPts val="0"/>
                        </a:spcAft>
                        <a:buNone/>
                      </a:pPr>
                      <a:r>
                        <a:rPr lang="en-US"/>
                        <a:t>64</a:t>
                      </a:r>
                      <a:endParaRPr/>
                    </a:p>
                  </a:txBody>
                  <a:tcPr marT="91425" marB="91425" marR="91425" marL="91425"/>
                </a:tc>
                <a:tc>
                  <a:txBody>
                    <a:bodyPr/>
                    <a:lstStyle/>
                    <a:p>
                      <a:pPr indent="0" lvl="0" marL="0" rtl="0" algn="ctr">
                        <a:spcBef>
                          <a:spcPts val="0"/>
                        </a:spcBef>
                        <a:spcAft>
                          <a:spcPts val="0"/>
                        </a:spcAft>
                        <a:buNone/>
                      </a:pPr>
                      <a:r>
                        <a:rPr lang="en-US"/>
                        <a:t>The ground station software shall be able to command the container to operate in simulation mode by sending two commands, SIMULATION ENABLE and SIMULATION ACTIVATE.</a:t>
                      </a:r>
                      <a:endParaRPr/>
                    </a:p>
                  </a:txBody>
                  <a:tcPr marT="91425" marB="91425" marR="91425" marL="91425"/>
                </a:tc>
              </a:tr>
              <a:tr h="381000">
                <a:tc>
                  <a:txBody>
                    <a:bodyPr/>
                    <a:lstStyle/>
                    <a:p>
                      <a:pPr indent="0" lvl="0" marL="0" rtl="0" algn="ctr">
                        <a:spcBef>
                          <a:spcPts val="0"/>
                        </a:spcBef>
                        <a:spcAft>
                          <a:spcPts val="0"/>
                        </a:spcAft>
                        <a:buNone/>
                      </a:pPr>
                      <a:r>
                        <a:rPr lang="en-US"/>
                        <a:t>65</a:t>
                      </a:r>
                      <a:endParaRPr/>
                    </a:p>
                  </a:txBody>
                  <a:tcPr marT="91425" marB="91425" marR="91425" marL="91425"/>
                </a:tc>
                <a:tc>
                  <a:txBody>
                    <a:bodyPr/>
                    <a:lstStyle/>
                    <a:p>
                      <a:pPr indent="0" lvl="0" marL="0" rtl="0" algn="ctr">
                        <a:spcBef>
                          <a:spcPts val="0"/>
                        </a:spcBef>
                        <a:spcAft>
                          <a:spcPts val="0"/>
                        </a:spcAft>
                        <a:buNone/>
                      </a:pPr>
                      <a:r>
                        <a:rPr lang="en-US"/>
                        <a:t>When in simulation mode, the ground station shall transmit pressure data from a csv file provided by the competition at a 1 Hz interval to the container.</a:t>
                      </a:r>
                      <a:endParaRPr/>
                    </a:p>
                  </a:txBody>
                  <a:tcPr marT="91425" marB="91425" marR="91425" marL="91425"/>
                </a:tc>
              </a:tr>
              <a:tr h="381000">
                <a:tc>
                  <a:txBody>
                    <a:bodyPr/>
                    <a:lstStyle/>
                    <a:p>
                      <a:pPr indent="0" lvl="0" marL="0" rtl="0" algn="ctr">
                        <a:spcBef>
                          <a:spcPts val="0"/>
                        </a:spcBef>
                        <a:spcAft>
                          <a:spcPts val="0"/>
                        </a:spcAft>
                        <a:buNone/>
                      </a:pPr>
                      <a:r>
                        <a:rPr lang="en-US"/>
                        <a:t>66</a:t>
                      </a:r>
                      <a:endParaRPr/>
                    </a:p>
                  </a:txBody>
                  <a:tcPr marT="91425" marB="91425" marR="91425" marL="91425"/>
                </a:tc>
                <a:tc>
                  <a:txBody>
                    <a:bodyPr/>
                    <a:lstStyle/>
                    <a:p>
                      <a:pPr indent="0" lvl="0" marL="0" rtl="0" algn="ctr">
                        <a:spcBef>
                          <a:spcPts val="0"/>
                        </a:spcBef>
                        <a:spcAft>
                          <a:spcPts val="0"/>
                        </a:spcAft>
                        <a:buNone/>
                      </a:pPr>
                      <a:r>
                        <a:rPr lang="en-US"/>
                        <a:t>The science payloads shall not transmit telemetry during the launch, and the container shall command the science payloads to begin telemetry transmission upon release from the container.</a:t>
                      </a:r>
                      <a:endParaRPr/>
                    </a:p>
                  </a:txBody>
                  <a:tcPr marT="91425" marB="91425" marR="91425" marL="91425"/>
                </a:tc>
              </a:tr>
              <a:tr h="381000">
                <a:tc>
                  <a:txBody>
                    <a:bodyPr/>
                    <a:lstStyle/>
                    <a:p>
                      <a:pPr indent="0" lvl="0" marL="0" rtl="0" algn="ctr">
                        <a:spcBef>
                          <a:spcPts val="0"/>
                        </a:spcBef>
                        <a:spcAft>
                          <a:spcPts val="0"/>
                        </a:spcAft>
                        <a:buNone/>
                      </a:pPr>
                      <a:r>
                        <a:rPr lang="en-US"/>
                        <a:t>67</a:t>
                      </a:r>
                      <a:endParaRPr/>
                    </a:p>
                  </a:txBody>
                  <a:tcPr marT="91425" marB="91425" marR="91425" marL="91425"/>
                </a:tc>
                <a:tc>
                  <a:txBody>
                    <a:bodyPr/>
                    <a:lstStyle/>
                    <a:p>
                      <a:pPr indent="0" lvl="0" marL="0" rtl="0" algn="ctr">
                        <a:spcBef>
                          <a:spcPts val="0"/>
                        </a:spcBef>
                        <a:spcAft>
                          <a:spcPts val="0"/>
                        </a:spcAft>
                        <a:buNone/>
                      </a:pPr>
                      <a:r>
                        <a:rPr lang="en-US"/>
                        <a:t>All video cameras shall be in color, have a resolution of at least 640x480 and record at a minimum of 30 frames a second.</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38" name="Google Shape;238;p2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9" name="Google Shape;239;p2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Level CanSat Configuration Trade &amp; Selection</a:t>
            </a:r>
            <a:endParaRPr/>
          </a:p>
        </p:txBody>
      </p:sp>
      <p:sp>
        <p:nvSpPr>
          <p:cNvPr id="240" name="Google Shape;240;p2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241" name="Google Shape;241;p2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242" name="Google Shape;242;p2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43" name="Google Shape;243;p28"/>
          <p:cNvPicPr preferRelativeResize="0"/>
          <p:nvPr/>
        </p:nvPicPr>
        <p:blipFill>
          <a:blip r:embed="rId3">
            <a:alphaModFix/>
          </a:blip>
          <a:stretch>
            <a:fillRect/>
          </a:stretch>
        </p:blipFill>
        <p:spPr>
          <a:xfrm>
            <a:off x="6215700" y="1164088"/>
            <a:ext cx="1987400" cy="5047350"/>
          </a:xfrm>
          <a:prstGeom prst="rect">
            <a:avLst/>
          </a:prstGeom>
          <a:noFill/>
          <a:ln>
            <a:noFill/>
          </a:ln>
        </p:spPr>
      </p:pic>
      <p:sp>
        <p:nvSpPr>
          <p:cNvPr id="244" name="Google Shape;244;p28"/>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CONFIGURATION 1</a:t>
            </a:r>
            <a:endParaRPr sz="2400"/>
          </a:p>
        </p:txBody>
      </p:sp>
      <p:sp>
        <p:nvSpPr>
          <p:cNvPr id="245" name="Google Shape;245;p28"/>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28"/>
          <p:cNvSpPr txBox="1"/>
          <p:nvPr/>
        </p:nvSpPr>
        <p:spPr>
          <a:xfrm>
            <a:off x="228600" y="1786100"/>
            <a:ext cx="5683800" cy="1693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General description:</a:t>
            </a:r>
            <a:endParaRPr b="1"/>
          </a:p>
          <a:p>
            <a:pPr indent="-304800" lvl="0" marL="457200" rtl="0" algn="l">
              <a:spcBef>
                <a:spcPts val="0"/>
              </a:spcBef>
              <a:spcAft>
                <a:spcPts val="0"/>
              </a:spcAft>
              <a:buSzPts val="1200"/>
              <a:buChar char="●"/>
            </a:pPr>
            <a:r>
              <a:rPr lang="en-US" sz="1200"/>
              <a:t>Payload consist on a 3 axis </a:t>
            </a:r>
            <a:r>
              <a:rPr lang="en-US" sz="1200"/>
              <a:t>gimbal</a:t>
            </a:r>
            <a:r>
              <a:rPr lang="en-US" sz="1200"/>
              <a:t> for smooth and precise stabilization</a:t>
            </a:r>
            <a:endParaRPr sz="1200"/>
          </a:p>
          <a:p>
            <a:pPr indent="-304800" lvl="0" marL="457200" rtl="0" algn="l">
              <a:spcBef>
                <a:spcPts val="0"/>
              </a:spcBef>
              <a:spcAft>
                <a:spcPts val="0"/>
              </a:spcAft>
              <a:buSzPts val="1200"/>
              <a:buChar char="●"/>
            </a:pPr>
            <a:r>
              <a:rPr lang="en-US" sz="1200"/>
              <a:t>Second parachute is retained by a rubber band and a servo, the first parachute is tethered with cotton strings to the second one</a:t>
            </a:r>
            <a:endParaRPr sz="1200"/>
          </a:p>
          <a:p>
            <a:pPr indent="-304800" lvl="0" marL="457200" rtl="0" algn="l">
              <a:spcBef>
                <a:spcPts val="0"/>
              </a:spcBef>
              <a:spcAft>
                <a:spcPts val="0"/>
              </a:spcAft>
              <a:buSzPts val="1200"/>
              <a:buChar char="●"/>
            </a:pPr>
            <a:r>
              <a:rPr lang="en-US" sz="1200"/>
              <a:t>Electronics in container and payload for easy manipulation and to use all the space </a:t>
            </a:r>
            <a:r>
              <a:rPr lang="en-US" sz="1200"/>
              <a:t>available</a:t>
            </a:r>
            <a:endParaRPr sz="1200"/>
          </a:p>
          <a:p>
            <a:pPr indent="-304800" lvl="0" marL="457200" rtl="0" algn="l">
              <a:spcBef>
                <a:spcPts val="0"/>
              </a:spcBef>
              <a:spcAft>
                <a:spcPts val="0"/>
              </a:spcAft>
              <a:buSzPts val="1200"/>
              <a:buChar char="●"/>
            </a:pPr>
            <a:r>
              <a:rPr lang="en-US" sz="1200"/>
              <a:t>3D printed container for thin walls to maximize </a:t>
            </a:r>
            <a:r>
              <a:rPr lang="en-US" sz="1200"/>
              <a:t>useful</a:t>
            </a:r>
            <a:r>
              <a:rPr lang="en-US" sz="1200"/>
              <a:t> space and lightweight</a:t>
            </a:r>
            <a:endParaRPr sz="1200"/>
          </a:p>
        </p:txBody>
      </p:sp>
      <p:sp>
        <p:nvSpPr>
          <p:cNvPr id="247" name="Google Shape;247;p28"/>
          <p:cNvSpPr txBox="1"/>
          <p:nvPr/>
        </p:nvSpPr>
        <p:spPr>
          <a:xfrm>
            <a:off x="228600" y="3644500"/>
            <a:ext cx="5683800" cy="954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04800" lvl="0" marL="457200" rtl="0" algn="l">
              <a:spcBef>
                <a:spcPts val="0"/>
              </a:spcBef>
              <a:spcAft>
                <a:spcPts val="0"/>
              </a:spcAft>
              <a:buSzPts val="1200"/>
              <a:buChar char="●"/>
            </a:pPr>
            <a:r>
              <a:rPr lang="en-US" sz="1200"/>
              <a:t>Container is 3d printed and saves precious building time</a:t>
            </a:r>
            <a:endParaRPr sz="1200"/>
          </a:p>
          <a:p>
            <a:pPr indent="-304800" lvl="0" marL="457200" rtl="0" algn="l">
              <a:spcBef>
                <a:spcPts val="0"/>
              </a:spcBef>
              <a:spcAft>
                <a:spcPts val="0"/>
              </a:spcAft>
              <a:buSzPts val="1200"/>
              <a:buChar char="●"/>
            </a:pPr>
            <a:r>
              <a:rPr lang="en-US" sz="1200"/>
              <a:t>Gimbal are a proven method to stabilize cameras even in </a:t>
            </a:r>
            <a:r>
              <a:rPr lang="en-US" sz="1200"/>
              <a:t>rough</a:t>
            </a:r>
            <a:r>
              <a:rPr lang="en-US" sz="1200"/>
              <a:t> conditions</a:t>
            </a:r>
            <a:endParaRPr sz="1200"/>
          </a:p>
          <a:p>
            <a:pPr indent="-304800" lvl="0" marL="457200" rtl="0" algn="l">
              <a:spcBef>
                <a:spcPts val="0"/>
              </a:spcBef>
              <a:spcAft>
                <a:spcPts val="0"/>
              </a:spcAft>
              <a:buSzPts val="1200"/>
              <a:buChar char="●"/>
            </a:pPr>
            <a:r>
              <a:rPr lang="en-US" sz="1200"/>
              <a:t>Easy to build</a:t>
            </a:r>
            <a:endParaRPr sz="1200"/>
          </a:p>
        </p:txBody>
      </p:sp>
      <p:sp>
        <p:nvSpPr>
          <p:cNvPr id="248" name="Google Shape;248;p28"/>
          <p:cNvSpPr txBox="1"/>
          <p:nvPr/>
        </p:nvSpPr>
        <p:spPr>
          <a:xfrm>
            <a:off x="228600" y="476400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a:t>
            </a:r>
            <a:r>
              <a:rPr b="1" lang="en-US"/>
              <a:t>ONS:</a:t>
            </a:r>
            <a:endParaRPr b="1"/>
          </a:p>
          <a:p>
            <a:pPr indent="-304800" lvl="0" marL="457200" rtl="0" algn="l">
              <a:spcBef>
                <a:spcPts val="0"/>
              </a:spcBef>
              <a:spcAft>
                <a:spcPts val="0"/>
              </a:spcAft>
              <a:buSzPts val="1200"/>
              <a:buChar char="●"/>
            </a:pPr>
            <a:r>
              <a:rPr lang="en-US" sz="1200"/>
              <a:t>Container is fragile</a:t>
            </a:r>
            <a:endParaRPr sz="1200"/>
          </a:p>
          <a:p>
            <a:pPr indent="-304800" lvl="0" marL="457200" rtl="0" algn="l">
              <a:spcBef>
                <a:spcPts val="0"/>
              </a:spcBef>
              <a:spcAft>
                <a:spcPts val="0"/>
              </a:spcAft>
              <a:buSzPts val="1200"/>
              <a:buChar char="●"/>
            </a:pPr>
            <a:r>
              <a:rPr lang="en-US" sz="1200"/>
              <a:t>Expensive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4" name="Google Shape;254;p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55" name="Google Shape;255;p2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Level CanSat Configuration Trade &amp; Selection</a:t>
            </a:r>
            <a:endParaRPr/>
          </a:p>
        </p:txBody>
      </p:sp>
      <p:sp>
        <p:nvSpPr>
          <p:cNvPr id="256" name="Google Shape;256;p2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257" name="Google Shape;257;p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258" name="Google Shape;258;p2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9" name="Google Shape;259;p29"/>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CONFIGURATION 2</a:t>
            </a:r>
            <a:endParaRPr sz="2400"/>
          </a:p>
        </p:txBody>
      </p:sp>
      <p:sp>
        <p:nvSpPr>
          <p:cNvPr id="260" name="Google Shape;260;p29"/>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1" name="Google Shape;261;p29"/>
          <p:cNvSpPr txBox="1"/>
          <p:nvPr/>
        </p:nvSpPr>
        <p:spPr>
          <a:xfrm>
            <a:off x="228600" y="1786100"/>
            <a:ext cx="5683800" cy="1877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General description:</a:t>
            </a:r>
            <a:endParaRPr b="1"/>
          </a:p>
          <a:p>
            <a:pPr indent="-304800" lvl="0" marL="457200" rtl="0" algn="l">
              <a:spcBef>
                <a:spcPts val="0"/>
              </a:spcBef>
              <a:spcAft>
                <a:spcPts val="0"/>
              </a:spcAft>
              <a:buSzPts val="1200"/>
              <a:buChar char="●"/>
            </a:pPr>
            <a:r>
              <a:rPr lang="en-US" sz="1200"/>
              <a:t>Payload consist on a </a:t>
            </a:r>
            <a:r>
              <a:rPr lang="en-US" sz="1200"/>
              <a:t>platform</a:t>
            </a:r>
            <a:r>
              <a:rPr lang="en-US" sz="1200"/>
              <a:t> that had 4 servos with movable fins to stabilize camera</a:t>
            </a:r>
            <a:endParaRPr sz="1200"/>
          </a:p>
          <a:p>
            <a:pPr indent="-304800" lvl="0" marL="457200" rtl="0" algn="l">
              <a:spcBef>
                <a:spcPts val="0"/>
              </a:spcBef>
              <a:spcAft>
                <a:spcPts val="0"/>
              </a:spcAft>
              <a:buSzPts val="1200"/>
              <a:buChar char="●"/>
            </a:pPr>
            <a:r>
              <a:rPr lang="en-US" sz="1200"/>
              <a:t>Second parachute is retained by a rubber band and a servo, the first parachute is tethered with cotton strings to the second one</a:t>
            </a:r>
            <a:endParaRPr sz="1200"/>
          </a:p>
          <a:p>
            <a:pPr indent="-304800" lvl="0" marL="457200" rtl="0" algn="l">
              <a:spcBef>
                <a:spcPts val="0"/>
              </a:spcBef>
              <a:spcAft>
                <a:spcPts val="0"/>
              </a:spcAft>
              <a:buSzPts val="1200"/>
              <a:buChar char="●"/>
            </a:pPr>
            <a:r>
              <a:rPr lang="en-US" sz="1200"/>
              <a:t>Electronics in container and payload for easy manipulation and to use all the space available</a:t>
            </a:r>
            <a:endParaRPr sz="1200"/>
          </a:p>
          <a:p>
            <a:pPr indent="-304800" lvl="0" marL="457200" rtl="0" algn="l">
              <a:spcBef>
                <a:spcPts val="0"/>
              </a:spcBef>
              <a:spcAft>
                <a:spcPts val="0"/>
              </a:spcAft>
              <a:buSzPts val="1200"/>
              <a:buChar char="●"/>
            </a:pPr>
            <a:r>
              <a:rPr lang="en-US" sz="1200"/>
              <a:t>3D printed container for thin walls to maximize useful space and lightweight</a:t>
            </a:r>
            <a:endParaRPr sz="1200"/>
          </a:p>
        </p:txBody>
      </p:sp>
      <p:sp>
        <p:nvSpPr>
          <p:cNvPr id="262" name="Google Shape;262;p29"/>
          <p:cNvSpPr txBox="1"/>
          <p:nvPr/>
        </p:nvSpPr>
        <p:spPr>
          <a:xfrm>
            <a:off x="228600" y="382915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04800" lvl="0" marL="457200" rtl="0" algn="l">
              <a:spcBef>
                <a:spcPts val="0"/>
              </a:spcBef>
              <a:spcAft>
                <a:spcPts val="0"/>
              </a:spcAft>
              <a:buSzPts val="1200"/>
              <a:buChar char="●"/>
            </a:pPr>
            <a:r>
              <a:rPr lang="en-US" sz="1200"/>
              <a:t>Container is 3d printed and saves precious building time</a:t>
            </a:r>
            <a:endParaRPr sz="1200"/>
          </a:p>
          <a:p>
            <a:pPr indent="-304800" lvl="0" marL="457200" rtl="0" algn="l">
              <a:spcBef>
                <a:spcPts val="0"/>
              </a:spcBef>
              <a:spcAft>
                <a:spcPts val="0"/>
              </a:spcAft>
              <a:buSzPts val="1200"/>
              <a:buChar char="●"/>
            </a:pPr>
            <a:r>
              <a:rPr lang="en-US" sz="1200"/>
              <a:t>Easy to build</a:t>
            </a:r>
            <a:endParaRPr sz="1200"/>
          </a:p>
        </p:txBody>
      </p:sp>
      <p:sp>
        <p:nvSpPr>
          <p:cNvPr id="263" name="Google Shape;263;p29"/>
          <p:cNvSpPr txBox="1"/>
          <p:nvPr/>
        </p:nvSpPr>
        <p:spPr>
          <a:xfrm>
            <a:off x="228600" y="4764000"/>
            <a:ext cx="5683800" cy="1139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04800" lvl="0" marL="457200" rtl="0" algn="l">
              <a:spcBef>
                <a:spcPts val="0"/>
              </a:spcBef>
              <a:spcAft>
                <a:spcPts val="0"/>
              </a:spcAft>
              <a:buSzPts val="1200"/>
              <a:buChar char="●"/>
            </a:pPr>
            <a:r>
              <a:rPr lang="en-US" sz="1200"/>
              <a:t>Container is fragile</a:t>
            </a:r>
            <a:endParaRPr sz="1200"/>
          </a:p>
          <a:p>
            <a:pPr indent="-304800" lvl="0" marL="457200" rtl="0" algn="l">
              <a:spcBef>
                <a:spcPts val="0"/>
              </a:spcBef>
              <a:spcAft>
                <a:spcPts val="0"/>
              </a:spcAft>
              <a:buSzPts val="1200"/>
              <a:buChar char="●"/>
            </a:pPr>
            <a:r>
              <a:rPr lang="en-US" sz="1200"/>
              <a:t>Too many servos</a:t>
            </a:r>
            <a:endParaRPr sz="1200"/>
          </a:p>
          <a:p>
            <a:pPr indent="-304800" lvl="0" marL="457200" rtl="0" algn="l">
              <a:spcBef>
                <a:spcPts val="0"/>
              </a:spcBef>
              <a:spcAft>
                <a:spcPts val="0"/>
              </a:spcAft>
              <a:buSzPts val="1200"/>
              <a:buChar char="●"/>
            </a:pPr>
            <a:r>
              <a:rPr lang="en-US" sz="1200"/>
              <a:t>Can be hard to program</a:t>
            </a:r>
            <a:endParaRPr sz="1200"/>
          </a:p>
          <a:p>
            <a:pPr indent="-304800" lvl="0" marL="457200" rtl="0" algn="l">
              <a:spcBef>
                <a:spcPts val="0"/>
              </a:spcBef>
              <a:spcAft>
                <a:spcPts val="0"/>
              </a:spcAft>
              <a:buSzPts val="1200"/>
              <a:buChar char="●"/>
            </a:pPr>
            <a:r>
              <a:rPr lang="en-US" sz="1200"/>
              <a:t>Stabilization depends on wind speed that are impredictable</a:t>
            </a:r>
            <a:endParaRPr sz="1200"/>
          </a:p>
        </p:txBody>
      </p:sp>
      <p:pic>
        <p:nvPicPr>
          <p:cNvPr id="264" name="Google Shape;264;p29"/>
          <p:cNvPicPr preferRelativeResize="0"/>
          <p:nvPr/>
        </p:nvPicPr>
        <p:blipFill>
          <a:blip r:embed="rId3">
            <a:alphaModFix/>
          </a:blip>
          <a:stretch>
            <a:fillRect/>
          </a:stretch>
        </p:blipFill>
        <p:spPr>
          <a:xfrm>
            <a:off x="6217920" y="1161288"/>
            <a:ext cx="1987400" cy="504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70" name="Google Shape;270;p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71" name="Google Shape;271;p3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Level Configuration Selection</a:t>
            </a:r>
            <a:endParaRPr/>
          </a:p>
        </p:txBody>
      </p:sp>
      <p:sp>
        <p:nvSpPr>
          <p:cNvPr id="272" name="Google Shape;272;p3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273" name="Google Shape;273;p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274" name="Google Shape;274;p3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75" name="Google Shape;275;p30"/>
          <p:cNvPicPr preferRelativeResize="0"/>
          <p:nvPr/>
        </p:nvPicPr>
        <p:blipFill>
          <a:blip r:embed="rId3">
            <a:alphaModFix/>
          </a:blip>
          <a:stretch>
            <a:fillRect/>
          </a:stretch>
        </p:blipFill>
        <p:spPr>
          <a:xfrm>
            <a:off x="6215700" y="1164088"/>
            <a:ext cx="1987400" cy="5047350"/>
          </a:xfrm>
          <a:prstGeom prst="rect">
            <a:avLst/>
          </a:prstGeom>
          <a:noFill/>
          <a:ln>
            <a:noFill/>
          </a:ln>
        </p:spPr>
      </p:pic>
      <p:sp>
        <p:nvSpPr>
          <p:cNvPr id="276" name="Google Shape;276;p30"/>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 </a:t>
            </a:r>
            <a:r>
              <a:rPr lang="en-US" sz="2400"/>
              <a:t>CONFIGURATION 1 SELECTED</a:t>
            </a:r>
            <a:endParaRPr sz="2400"/>
          </a:p>
        </p:txBody>
      </p:sp>
      <p:sp>
        <p:nvSpPr>
          <p:cNvPr id="277" name="Google Shape;277;p30"/>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8" name="Google Shape;278;p30"/>
          <p:cNvSpPr txBox="1"/>
          <p:nvPr/>
        </p:nvSpPr>
        <p:spPr>
          <a:xfrm>
            <a:off x="228600" y="178610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Rationale</a:t>
            </a:r>
            <a:r>
              <a:rPr b="1" lang="en-US"/>
              <a:t>:</a:t>
            </a:r>
            <a:endParaRPr b="1"/>
          </a:p>
          <a:p>
            <a:pPr indent="-304800" lvl="0" marL="457200" rtl="0" algn="l">
              <a:spcBef>
                <a:spcPts val="0"/>
              </a:spcBef>
              <a:spcAft>
                <a:spcPts val="0"/>
              </a:spcAft>
              <a:buSzPts val="1200"/>
              <a:buChar char="●"/>
            </a:pPr>
            <a:r>
              <a:rPr lang="en-US" sz="1200"/>
              <a:t>We choose configuration 1 because uses proven and reliable methods and is easy to build</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84" name="Google Shape;284;p3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5" name="Google Shape;285;p3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286" name="Google Shape;286;p3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287" name="Google Shape;287;p3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8" name="Google Shape;288;p31"/>
          <p:cNvSpPr txBox="1"/>
          <p:nvPr>
            <p:ph idx="1" type="body"/>
          </p:nvPr>
        </p:nvSpPr>
        <p:spPr>
          <a:xfrm>
            <a:off x="34397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STOWED STATE                                 </a:t>
            </a:r>
            <a:endParaRPr/>
          </a:p>
        </p:txBody>
      </p:sp>
      <p:pic>
        <p:nvPicPr>
          <p:cNvPr id="289" name="Google Shape;289;p31"/>
          <p:cNvPicPr preferRelativeResize="0"/>
          <p:nvPr/>
        </p:nvPicPr>
        <p:blipFill>
          <a:blip r:embed="rId3">
            <a:alphaModFix/>
          </a:blip>
          <a:stretch>
            <a:fillRect/>
          </a:stretch>
        </p:blipFill>
        <p:spPr>
          <a:xfrm>
            <a:off x="1078525" y="1558996"/>
            <a:ext cx="1664675" cy="4273416"/>
          </a:xfrm>
          <a:prstGeom prst="rect">
            <a:avLst/>
          </a:prstGeom>
          <a:noFill/>
          <a:ln>
            <a:noFill/>
          </a:ln>
        </p:spPr>
      </p:pic>
      <p:pic>
        <p:nvPicPr>
          <p:cNvPr id="290" name="Google Shape;290;p31"/>
          <p:cNvPicPr preferRelativeResize="0"/>
          <p:nvPr/>
        </p:nvPicPr>
        <p:blipFill>
          <a:blip r:embed="rId4">
            <a:alphaModFix/>
          </a:blip>
          <a:stretch>
            <a:fillRect/>
          </a:stretch>
        </p:blipFill>
        <p:spPr>
          <a:xfrm>
            <a:off x="6400798" y="1552637"/>
            <a:ext cx="1664208" cy="4270248"/>
          </a:xfrm>
          <a:prstGeom prst="rect">
            <a:avLst/>
          </a:prstGeom>
          <a:noFill/>
          <a:ln>
            <a:noFill/>
          </a:ln>
        </p:spPr>
      </p:pic>
      <p:sp>
        <p:nvSpPr>
          <p:cNvPr id="291" name="Google Shape;291;p31"/>
          <p:cNvSpPr txBox="1"/>
          <p:nvPr>
            <p:ph idx="1" type="body"/>
          </p:nvPr>
        </p:nvSpPr>
        <p:spPr>
          <a:xfrm>
            <a:off x="526272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DEPLOYED</a:t>
            </a:r>
            <a:r>
              <a:rPr lang="en-US"/>
              <a:t> STATE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97" name="Google Shape;297;p3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98" name="Google Shape;298;p3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299" name="Google Shape;299;p3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00" name="Google Shape;300;p3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01" name="Google Shape;301;p32"/>
          <p:cNvSpPr txBox="1"/>
          <p:nvPr>
            <p:ph idx="1" type="body"/>
          </p:nvPr>
        </p:nvSpPr>
        <p:spPr>
          <a:xfrm>
            <a:off x="3729300" y="1066800"/>
            <a:ext cx="20109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a:t>CONTAINER</a:t>
            </a:r>
            <a:r>
              <a:rPr lang="en-US"/>
              <a:t>                               </a:t>
            </a:r>
            <a:endParaRPr/>
          </a:p>
        </p:txBody>
      </p:sp>
      <p:pic>
        <p:nvPicPr>
          <p:cNvPr id="302" name="Google Shape;302;p32"/>
          <p:cNvPicPr preferRelativeResize="0"/>
          <p:nvPr/>
        </p:nvPicPr>
        <p:blipFill>
          <a:blip r:embed="rId3">
            <a:alphaModFix/>
          </a:blip>
          <a:stretch>
            <a:fillRect/>
          </a:stretch>
        </p:blipFill>
        <p:spPr>
          <a:xfrm>
            <a:off x="2956025" y="1650575"/>
            <a:ext cx="5730776" cy="4562476"/>
          </a:xfrm>
          <a:prstGeom prst="rect">
            <a:avLst/>
          </a:prstGeom>
          <a:noFill/>
          <a:ln>
            <a:noFill/>
          </a:ln>
        </p:spPr>
      </p:pic>
      <p:sp>
        <p:nvSpPr>
          <p:cNvPr id="303" name="Google Shape;303;p32"/>
          <p:cNvSpPr txBox="1"/>
          <p:nvPr/>
        </p:nvSpPr>
        <p:spPr>
          <a:xfrm>
            <a:off x="290225" y="1762875"/>
            <a:ext cx="245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container consist on two bays, one to hold the parachutes and the other one to hold the electronics, both are hold to the container with wood screw</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13" name="Google Shape;113;p1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4" name="Google Shape;114;p1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Presentation Outline</a:t>
            </a:r>
            <a:endParaRPr/>
          </a:p>
        </p:txBody>
      </p:sp>
      <p:sp>
        <p:nvSpPr>
          <p:cNvPr id="115" name="Google Shape;115;p1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17" name="Google Shape;117;p15"/>
          <p:cNvGraphicFramePr/>
          <p:nvPr/>
        </p:nvGraphicFramePr>
        <p:xfrm>
          <a:off x="228600" y="1211600"/>
          <a:ext cx="3000000" cy="3000000"/>
        </p:xfrm>
        <a:graphic>
          <a:graphicData uri="http://schemas.openxmlformats.org/drawingml/2006/table">
            <a:tbl>
              <a:tblPr>
                <a:noFill/>
                <a:tableStyleId>{3B52752B-B22B-4D12-ACF0-D3FAC1B839AE}</a:tableStyleId>
              </a:tblPr>
              <a:tblGrid>
                <a:gridCol w="4268300"/>
                <a:gridCol w="4189900"/>
              </a:tblGrid>
              <a:tr h="381000">
                <a:tc>
                  <a:txBody>
                    <a:bodyPr/>
                    <a:lstStyle/>
                    <a:p>
                      <a:pPr indent="0" lvl="0" marL="0" rtl="0" algn="ctr">
                        <a:spcBef>
                          <a:spcPts val="0"/>
                        </a:spcBef>
                        <a:spcAft>
                          <a:spcPts val="0"/>
                        </a:spcAft>
                        <a:buNone/>
                      </a:pPr>
                      <a:r>
                        <a:rPr b="1" lang="en-US"/>
                        <a:t>Contents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Presenter</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Team Organization</a:t>
                      </a:r>
                      <a:endParaRPr/>
                    </a:p>
                  </a:txBody>
                  <a:tcPr marT="91425" marB="91425" marR="91425" marL="91425"/>
                </a:tc>
                <a:tc>
                  <a:txBody>
                    <a:bodyPr/>
                    <a:lstStyle/>
                    <a:p>
                      <a:pPr indent="0" lvl="0" marL="0" rtl="0" algn="ctr">
                        <a:spcBef>
                          <a:spcPts val="0"/>
                        </a:spcBef>
                        <a:spcAft>
                          <a:spcPts val="0"/>
                        </a:spcAft>
                        <a:buNone/>
                      </a:pPr>
                      <a:r>
                        <a:rPr lang="en-US"/>
                        <a:t>Jorge Royon</a:t>
                      </a:r>
                      <a:endParaRPr/>
                    </a:p>
                  </a:txBody>
                  <a:tcPr marT="91425" marB="91425" marR="91425" marL="91425"/>
                </a:tc>
              </a:tr>
              <a:tr h="381000">
                <a:tc>
                  <a:txBody>
                    <a:bodyPr/>
                    <a:lstStyle/>
                    <a:p>
                      <a:pPr indent="0" lvl="0" marL="0" rtl="0" algn="ctr">
                        <a:spcBef>
                          <a:spcPts val="0"/>
                        </a:spcBef>
                        <a:spcAft>
                          <a:spcPts val="0"/>
                        </a:spcAft>
                        <a:buNone/>
                      </a:pPr>
                      <a:r>
                        <a:rPr lang="en-US"/>
                        <a:t>Acronyms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r>
              <a:tr h="381000">
                <a:tc>
                  <a:txBody>
                    <a:bodyPr/>
                    <a:lstStyle/>
                    <a:p>
                      <a:pPr indent="0" lvl="0" marL="0" rtl="0" algn="ctr">
                        <a:spcBef>
                          <a:spcPts val="0"/>
                        </a:spcBef>
                        <a:spcAft>
                          <a:spcPts val="0"/>
                        </a:spcAft>
                        <a:buNone/>
                      </a:pPr>
                      <a:r>
                        <a:rPr lang="en-US"/>
                        <a:t>Systems Overviews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r>
              <a:tr h="381000">
                <a:tc>
                  <a:txBody>
                    <a:bodyPr/>
                    <a:lstStyle/>
                    <a:p>
                      <a:pPr indent="0" lvl="0" marL="0" rtl="0" algn="ctr">
                        <a:spcBef>
                          <a:spcPts val="0"/>
                        </a:spcBef>
                        <a:spcAft>
                          <a:spcPts val="0"/>
                        </a:spcAft>
                        <a:buNone/>
                      </a:pPr>
                      <a:r>
                        <a:rPr lang="en-US"/>
                        <a:t>Sensor Subsystem Design</a:t>
                      </a:r>
                      <a:endParaRPr/>
                    </a:p>
                  </a:txBody>
                  <a:tcPr marT="91425" marB="91425" marR="91425" marL="91425"/>
                </a:tc>
                <a:tc>
                  <a:txBody>
                    <a:bodyPr/>
                    <a:lstStyle/>
                    <a:p>
                      <a:pPr indent="0" lvl="0" marL="0" rtl="0" algn="ctr">
                        <a:spcBef>
                          <a:spcPts val="0"/>
                        </a:spcBef>
                        <a:spcAft>
                          <a:spcPts val="0"/>
                        </a:spcAft>
                        <a:buNone/>
                      </a:pPr>
                      <a:r>
                        <a:rPr lang="en-US"/>
                        <a:t>Nicole Castro</a:t>
                      </a:r>
                      <a:endParaRPr/>
                    </a:p>
                  </a:txBody>
                  <a:tcPr marT="91425" marB="91425" marR="91425" marL="91425"/>
                </a:tc>
              </a:tr>
              <a:tr h="396200">
                <a:tc>
                  <a:txBody>
                    <a:bodyPr/>
                    <a:lstStyle/>
                    <a:p>
                      <a:pPr indent="0" lvl="0" marL="0" rtl="0" algn="ctr">
                        <a:spcBef>
                          <a:spcPts val="0"/>
                        </a:spcBef>
                        <a:spcAft>
                          <a:spcPts val="0"/>
                        </a:spcAft>
                        <a:buNone/>
                      </a:pPr>
                      <a:r>
                        <a:rPr lang="en-US"/>
                        <a:t>Descent Control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r>
              <a:tr h="396200">
                <a:tc>
                  <a:txBody>
                    <a:bodyPr/>
                    <a:lstStyle/>
                    <a:p>
                      <a:pPr indent="0" lvl="0" marL="0" rtl="0" algn="ctr">
                        <a:spcBef>
                          <a:spcPts val="0"/>
                        </a:spcBef>
                        <a:spcAft>
                          <a:spcPts val="0"/>
                        </a:spcAft>
                        <a:buNone/>
                      </a:pPr>
                      <a:r>
                        <a:rPr lang="en-US"/>
                        <a:t>Mechanical Subsystem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r>
              <a:tr h="381000">
                <a:tc>
                  <a:txBody>
                    <a:bodyPr/>
                    <a:lstStyle/>
                    <a:p>
                      <a:pPr indent="0" lvl="0" marL="0" rtl="0" algn="ctr">
                        <a:spcBef>
                          <a:spcPts val="0"/>
                        </a:spcBef>
                        <a:spcAft>
                          <a:spcPts val="0"/>
                        </a:spcAft>
                        <a:buNone/>
                      </a:pPr>
                      <a:r>
                        <a:rPr lang="en-US"/>
                        <a:t>Communication and Data Handling (CDH) Subsystem Design</a:t>
                      </a:r>
                      <a:endParaRPr/>
                    </a:p>
                  </a:txBody>
                  <a:tcPr marT="91425" marB="91425" marR="91425" marL="91425"/>
                </a:tc>
                <a:tc>
                  <a:txBody>
                    <a:bodyPr/>
                    <a:lstStyle/>
                    <a:p>
                      <a:pPr indent="0" lvl="0" marL="0" rtl="0" algn="ctr">
                        <a:spcBef>
                          <a:spcPts val="0"/>
                        </a:spcBef>
                        <a:spcAft>
                          <a:spcPts val="0"/>
                        </a:spcAft>
                        <a:buNone/>
                      </a:pPr>
                      <a:r>
                        <a:rPr lang="en-US"/>
                        <a:t>Nicole Castro</a:t>
                      </a:r>
                      <a:endParaRPr/>
                    </a:p>
                    <a:p>
                      <a:pPr indent="0" lvl="0" marL="0" rtl="0" algn="ctr">
                        <a:spcBef>
                          <a:spcPts val="0"/>
                        </a:spcBef>
                        <a:spcAft>
                          <a:spcPts val="0"/>
                        </a:spcAft>
                        <a:buNone/>
                      </a:pPr>
                      <a:r>
                        <a:rPr lang="en-US"/>
                        <a:t>Agustina Romero</a:t>
                      </a:r>
                      <a:endParaRPr/>
                    </a:p>
                  </a:txBody>
                  <a:tcPr marT="91425" marB="91425" marR="91425" marL="91425"/>
                </a:tc>
              </a:tr>
              <a:tr h="381000">
                <a:tc>
                  <a:txBody>
                    <a:bodyPr/>
                    <a:lstStyle/>
                    <a:p>
                      <a:pPr indent="0" lvl="0" marL="0" rtl="0" algn="ctr">
                        <a:spcBef>
                          <a:spcPts val="0"/>
                        </a:spcBef>
                        <a:spcAft>
                          <a:spcPts val="0"/>
                        </a:spcAft>
                        <a:buNone/>
                      </a:pPr>
                      <a:r>
                        <a:rPr lang="en-US"/>
                        <a:t>Electrical Power Subsystem (EPS)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Nicole Agustina Castro</a:t>
                      </a:r>
                      <a:endParaRPr>
                        <a:solidFill>
                          <a:srgbClr val="000000"/>
                        </a:solidFill>
                      </a:endParaRPr>
                    </a:p>
                    <a:p>
                      <a:pPr indent="0" lvl="0" marL="0" rtl="0" algn="ctr">
                        <a:spcBef>
                          <a:spcPts val="0"/>
                        </a:spcBef>
                        <a:spcAft>
                          <a:spcPts val="0"/>
                        </a:spcAft>
                        <a:buClr>
                          <a:srgbClr val="000000"/>
                        </a:buClr>
                        <a:buSzPts val="1100"/>
                        <a:buFont typeface="Arial"/>
                        <a:buNone/>
                      </a:pPr>
                      <a:r>
                        <a:rPr lang="en-US">
                          <a:solidFill>
                            <a:srgbClr val="000000"/>
                          </a:solidFill>
                        </a:rPr>
                        <a:t>Agustina Romero</a:t>
                      </a:r>
                      <a:endParaRPr/>
                    </a:p>
                  </a:txBody>
                  <a:tcPr marT="91425" marB="91425" marR="91425" marL="91425"/>
                </a:tc>
              </a:tr>
              <a:tr h="381000">
                <a:tc>
                  <a:txBody>
                    <a:bodyPr/>
                    <a:lstStyle/>
                    <a:p>
                      <a:pPr indent="0" lvl="0" marL="0" rtl="0" algn="ctr">
                        <a:spcBef>
                          <a:spcPts val="0"/>
                        </a:spcBef>
                        <a:spcAft>
                          <a:spcPts val="0"/>
                        </a:spcAft>
                        <a:buNone/>
                      </a:pPr>
                      <a:r>
                        <a:rPr lang="en-US"/>
                        <a:t>Flight Software (FSW)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Ivan Maccio</a:t>
                      </a:r>
                      <a:endParaRPr/>
                    </a:p>
                  </a:txBody>
                  <a:tcPr marT="91425" marB="91425" marR="91425" marL="91425"/>
                </a:tc>
              </a:tr>
              <a:tr h="381000">
                <a:tc>
                  <a:txBody>
                    <a:bodyPr/>
                    <a:lstStyle/>
                    <a:p>
                      <a:pPr indent="0" lvl="0" marL="0" rtl="0" algn="ctr">
                        <a:spcBef>
                          <a:spcPts val="0"/>
                        </a:spcBef>
                        <a:spcAft>
                          <a:spcPts val="0"/>
                        </a:spcAft>
                        <a:buNone/>
                      </a:pPr>
                      <a:r>
                        <a:rPr lang="en-US"/>
                        <a:t>Ground Control System (GCS) Design</a:t>
                      </a:r>
                      <a:endParaRPr/>
                    </a:p>
                  </a:txBody>
                  <a:tcPr marT="91425" marB="91425" marR="91425" marL="91425"/>
                </a:tc>
                <a:tc>
                  <a:txBody>
                    <a:bodyPr/>
                    <a:lstStyle/>
                    <a:p>
                      <a:pPr indent="0" lvl="0" marL="0" rtl="0" algn="ctr">
                        <a:spcBef>
                          <a:spcPts val="0"/>
                        </a:spcBef>
                        <a:spcAft>
                          <a:spcPts val="0"/>
                        </a:spcAft>
                        <a:buNone/>
                      </a:pPr>
                      <a:r>
                        <a:rPr lang="en-US">
                          <a:solidFill>
                            <a:srgbClr val="000000"/>
                          </a:solidFill>
                        </a:rPr>
                        <a:t>Ivan Maccio</a:t>
                      </a:r>
                      <a:endParaRPr/>
                    </a:p>
                  </a:txBody>
                  <a:tcPr marT="91425" marB="91425" marR="91425" marL="91425"/>
                </a:tc>
              </a:tr>
              <a:tr h="307400">
                <a:tc>
                  <a:txBody>
                    <a:bodyPr/>
                    <a:lstStyle/>
                    <a:p>
                      <a:pPr indent="0" lvl="0" marL="0" rtl="0" algn="ctr">
                        <a:spcBef>
                          <a:spcPts val="0"/>
                        </a:spcBef>
                        <a:spcAft>
                          <a:spcPts val="0"/>
                        </a:spcAft>
                        <a:buNone/>
                      </a:pPr>
                      <a:r>
                        <a:rPr lang="en-US"/>
                        <a:t>Cansat Integration and Test</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Ivan Maccio</a:t>
                      </a:r>
                      <a:endParaRPr>
                        <a:solidFill>
                          <a:srgbClr val="000000"/>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09" name="Google Shape;309;p3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10" name="Google Shape;310;p3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311" name="Google Shape;311;p3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12" name="Google Shape;312;p3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3" name="Google Shape;313;p33"/>
          <p:cNvSpPr txBox="1"/>
          <p:nvPr>
            <p:ph idx="1" type="body"/>
          </p:nvPr>
        </p:nvSpPr>
        <p:spPr>
          <a:xfrm>
            <a:off x="3760050" y="1053888"/>
            <a:ext cx="16239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a:t>PAYLOAD</a:t>
            </a:r>
            <a:r>
              <a:rPr lang="en-US"/>
              <a:t>                               </a:t>
            </a:r>
            <a:endParaRPr/>
          </a:p>
        </p:txBody>
      </p:sp>
      <p:sp>
        <p:nvSpPr>
          <p:cNvPr id="314" name="Google Shape;314;p33"/>
          <p:cNvSpPr txBox="1"/>
          <p:nvPr/>
        </p:nvSpPr>
        <p:spPr>
          <a:xfrm>
            <a:off x="290225" y="1762875"/>
            <a:ext cx="342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payload consist in a 3 axis stabilization gimbal that keeps the camera at the </a:t>
            </a:r>
            <a:r>
              <a:rPr b="1" lang="en-US"/>
              <a:t>required</a:t>
            </a:r>
            <a:r>
              <a:rPr b="1" lang="en-US"/>
              <a:t> angle and has a bay for all the electronics</a:t>
            </a:r>
            <a:endParaRPr b="1"/>
          </a:p>
        </p:txBody>
      </p:sp>
      <p:pic>
        <p:nvPicPr>
          <p:cNvPr id="315" name="Google Shape;315;p33"/>
          <p:cNvPicPr preferRelativeResize="0"/>
          <p:nvPr/>
        </p:nvPicPr>
        <p:blipFill>
          <a:blip r:embed="rId3">
            <a:alphaModFix/>
          </a:blip>
          <a:stretch>
            <a:fillRect/>
          </a:stretch>
        </p:blipFill>
        <p:spPr>
          <a:xfrm>
            <a:off x="3760050" y="1511100"/>
            <a:ext cx="4926749" cy="466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21" name="Google Shape;321;p3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22" name="Google Shape;322;p3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Concept of Operations</a:t>
            </a:r>
            <a:endParaRPr/>
          </a:p>
        </p:txBody>
      </p:sp>
      <p:sp>
        <p:nvSpPr>
          <p:cNvPr id="323" name="Google Shape;323;p3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25" name="Google Shape;325;p34"/>
          <p:cNvPicPr preferRelativeResize="0"/>
          <p:nvPr/>
        </p:nvPicPr>
        <p:blipFill>
          <a:blip r:embed="rId3">
            <a:alphaModFix/>
          </a:blip>
          <a:stretch>
            <a:fillRect/>
          </a:stretch>
        </p:blipFill>
        <p:spPr>
          <a:xfrm>
            <a:off x="378463" y="1074736"/>
            <a:ext cx="8387083" cy="52419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31" name="Google Shape;331;p3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32" name="Google Shape;332;p3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Concept of Operations</a:t>
            </a:r>
            <a:endParaRPr/>
          </a:p>
        </p:txBody>
      </p:sp>
      <p:sp>
        <p:nvSpPr>
          <p:cNvPr id="333" name="Google Shape;333;p3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34" name="Google Shape;334;p3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p35"/>
          <p:cNvSpPr txBox="1"/>
          <p:nvPr/>
        </p:nvSpPr>
        <p:spPr>
          <a:xfrm>
            <a:off x="228600" y="2954625"/>
            <a:ext cx="3332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●Competition area arrival</a:t>
            </a:r>
            <a:endParaRPr/>
          </a:p>
          <a:p>
            <a:pPr indent="0" lvl="0" marL="0" rtl="0" algn="l">
              <a:spcBef>
                <a:spcPts val="0"/>
              </a:spcBef>
              <a:spcAft>
                <a:spcPts val="0"/>
              </a:spcAft>
              <a:buNone/>
            </a:pPr>
            <a:r>
              <a:rPr lang="en-US"/>
              <a:t>●Team briefing</a:t>
            </a:r>
            <a:endParaRPr/>
          </a:p>
          <a:p>
            <a:pPr indent="0" lvl="0" marL="0" rtl="0" algn="l">
              <a:spcBef>
                <a:spcPts val="0"/>
              </a:spcBef>
              <a:spcAft>
                <a:spcPts val="0"/>
              </a:spcAft>
              <a:buNone/>
            </a:pPr>
            <a:r>
              <a:rPr lang="en-US"/>
              <a:t>●Checklist of materials</a:t>
            </a:r>
            <a:endParaRPr/>
          </a:p>
          <a:p>
            <a:pPr indent="0" lvl="0" marL="0" rtl="0" algn="l">
              <a:spcBef>
                <a:spcPts val="0"/>
              </a:spcBef>
              <a:spcAft>
                <a:spcPts val="0"/>
              </a:spcAft>
              <a:buNone/>
            </a:pPr>
            <a:r>
              <a:rPr lang="en-US"/>
              <a:t>●Deploy Ground Control Station</a:t>
            </a:r>
            <a:endParaRPr/>
          </a:p>
          <a:p>
            <a:pPr indent="0" lvl="0" marL="0" rtl="0" algn="l">
              <a:spcBef>
                <a:spcPts val="0"/>
              </a:spcBef>
              <a:spcAft>
                <a:spcPts val="0"/>
              </a:spcAft>
              <a:buNone/>
            </a:pPr>
            <a:r>
              <a:rPr lang="en-US"/>
              <a:t>●Last check of fully integrated CanSat</a:t>
            </a:r>
            <a:endParaRPr/>
          </a:p>
          <a:p>
            <a:pPr indent="0" lvl="0" marL="0" rtl="0" algn="l">
              <a:spcBef>
                <a:spcPts val="0"/>
              </a:spcBef>
              <a:spcAft>
                <a:spcPts val="0"/>
              </a:spcAft>
              <a:buNone/>
            </a:pPr>
            <a:r>
              <a:rPr lang="en-US"/>
              <a:t>●Placement of CanSat into the</a:t>
            </a:r>
            <a:endParaRPr/>
          </a:p>
          <a:p>
            <a:pPr indent="0" lvl="0" marL="0" rtl="0" algn="l">
              <a:spcBef>
                <a:spcPts val="0"/>
              </a:spcBef>
              <a:spcAft>
                <a:spcPts val="0"/>
              </a:spcAft>
              <a:buNone/>
            </a:pPr>
            <a:r>
              <a:rPr lang="en-US"/>
              <a:t>rocket payload section</a:t>
            </a:r>
            <a:endParaRPr/>
          </a:p>
        </p:txBody>
      </p:sp>
      <p:sp>
        <p:nvSpPr>
          <p:cNvPr id="336" name="Google Shape;336;p35"/>
          <p:cNvSpPr/>
          <p:nvPr/>
        </p:nvSpPr>
        <p:spPr>
          <a:xfrm>
            <a:off x="1147695" y="1735000"/>
            <a:ext cx="447817"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1</a:t>
            </a:r>
          </a:p>
        </p:txBody>
      </p:sp>
      <p:sp>
        <p:nvSpPr>
          <p:cNvPr id="337" name="Google Shape;337;p35"/>
          <p:cNvSpPr/>
          <p:nvPr/>
        </p:nvSpPr>
        <p:spPr>
          <a:xfrm>
            <a:off x="4348095" y="1735000"/>
            <a:ext cx="804036"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2</a:t>
            </a:r>
          </a:p>
        </p:txBody>
      </p:sp>
      <p:sp>
        <p:nvSpPr>
          <p:cNvPr id="338" name="Google Shape;338;p35"/>
          <p:cNvSpPr txBox="1"/>
          <p:nvPr/>
        </p:nvSpPr>
        <p:spPr>
          <a:xfrm>
            <a:off x="3560700" y="29546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●Launch CanSat.</a:t>
            </a:r>
            <a:endParaRPr/>
          </a:p>
          <a:p>
            <a:pPr indent="0" lvl="0" marL="0" rtl="0" algn="l">
              <a:spcBef>
                <a:spcPts val="0"/>
              </a:spcBef>
              <a:spcAft>
                <a:spcPts val="0"/>
              </a:spcAft>
              <a:buNone/>
            </a:pPr>
            <a:r>
              <a:rPr lang="en-US"/>
              <a:t>●Container deploy.</a:t>
            </a:r>
            <a:endParaRPr/>
          </a:p>
          <a:p>
            <a:pPr indent="0" lvl="0" marL="0" rtl="0" algn="l">
              <a:spcBef>
                <a:spcPts val="0"/>
              </a:spcBef>
              <a:spcAft>
                <a:spcPts val="0"/>
              </a:spcAft>
              <a:buNone/>
            </a:pPr>
            <a:r>
              <a:rPr lang="en-US"/>
              <a:t>●Payload deploy.</a:t>
            </a:r>
            <a:endParaRPr/>
          </a:p>
          <a:p>
            <a:pPr indent="0" lvl="0" marL="0" rtl="0" algn="l">
              <a:spcBef>
                <a:spcPts val="0"/>
              </a:spcBef>
              <a:spcAft>
                <a:spcPts val="0"/>
              </a:spcAft>
              <a:buNone/>
            </a:pPr>
            <a:r>
              <a:rPr lang="en-US"/>
              <a:t>●Record telemetry.</a:t>
            </a:r>
            <a:endParaRPr/>
          </a:p>
        </p:txBody>
      </p:sp>
      <p:sp>
        <p:nvSpPr>
          <p:cNvPr id="339" name="Google Shape;339;p35"/>
          <p:cNvSpPr txBox="1"/>
          <p:nvPr/>
        </p:nvSpPr>
        <p:spPr>
          <a:xfrm>
            <a:off x="6144000" y="2954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●Recovery of Payload and Container</a:t>
            </a:r>
            <a:endParaRPr/>
          </a:p>
          <a:p>
            <a:pPr indent="0" lvl="0" marL="0" rtl="0" algn="l">
              <a:spcBef>
                <a:spcPts val="0"/>
              </a:spcBef>
              <a:spcAft>
                <a:spcPts val="0"/>
              </a:spcAft>
              <a:buNone/>
            </a:pPr>
            <a:r>
              <a:rPr lang="en-US"/>
              <a:t>●Analysis of sampled data</a:t>
            </a:r>
            <a:endParaRPr/>
          </a:p>
          <a:p>
            <a:pPr indent="0" lvl="0" marL="0" rtl="0" algn="l">
              <a:spcBef>
                <a:spcPts val="0"/>
              </a:spcBef>
              <a:spcAft>
                <a:spcPts val="0"/>
              </a:spcAft>
              <a:buNone/>
            </a:pPr>
            <a:r>
              <a:rPr lang="en-US"/>
              <a:t>●Preparation of the PFR</a:t>
            </a:r>
            <a:endParaRPr/>
          </a:p>
          <a:p>
            <a:pPr indent="0" lvl="0" marL="0" rtl="0" algn="l">
              <a:spcBef>
                <a:spcPts val="0"/>
              </a:spcBef>
              <a:spcAft>
                <a:spcPts val="0"/>
              </a:spcAft>
              <a:buNone/>
            </a:pPr>
            <a:r>
              <a:rPr lang="en-US"/>
              <a:t>●PFR presentation and delivery</a:t>
            </a:r>
            <a:endParaRPr/>
          </a:p>
        </p:txBody>
      </p:sp>
      <p:sp>
        <p:nvSpPr>
          <p:cNvPr id="340" name="Google Shape;340;p35"/>
          <p:cNvSpPr/>
          <p:nvPr/>
        </p:nvSpPr>
        <p:spPr>
          <a:xfrm>
            <a:off x="7543795" y="1735000"/>
            <a:ext cx="795554" cy="1239979"/>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3</a:t>
            </a:r>
          </a:p>
        </p:txBody>
      </p:sp>
      <p:cxnSp>
        <p:nvCxnSpPr>
          <p:cNvPr id="341" name="Google Shape;341;p35"/>
          <p:cNvCxnSpPr/>
          <p:nvPr/>
        </p:nvCxnSpPr>
        <p:spPr>
          <a:xfrm flipH="1" rot="10800000">
            <a:off x="5430263" y="2349575"/>
            <a:ext cx="1835400" cy="10800"/>
          </a:xfrm>
          <a:prstGeom prst="straightConnector1">
            <a:avLst/>
          </a:prstGeom>
          <a:noFill/>
          <a:ln cap="flat" cmpd="sng" w="152400">
            <a:solidFill>
              <a:srgbClr val="000000"/>
            </a:solidFill>
            <a:prstDash val="solid"/>
            <a:round/>
            <a:headEnd len="med" w="med" type="none"/>
            <a:tailEnd len="med" w="med" type="triangle"/>
          </a:ln>
        </p:spPr>
      </p:cxnSp>
      <p:cxnSp>
        <p:nvCxnSpPr>
          <p:cNvPr id="342" name="Google Shape;342;p35"/>
          <p:cNvCxnSpPr/>
          <p:nvPr/>
        </p:nvCxnSpPr>
        <p:spPr>
          <a:xfrm flipH="1" rot="10800000">
            <a:off x="2054088" y="2339413"/>
            <a:ext cx="1835400" cy="10800"/>
          </a:xfrm>
          <a:prstGeom prst="straightConnector1">
            <a:avLst/>
          </a:prstGeom>
          <a:noFill/>
          <a:ln cap="flat" cmpd="sng" w="152400">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48" name="Google Shape;348;p3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49" name="Google Shape;349;p3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350" name="Google Shape;350;p36"/>
          <p:cNvSpPr txBox="1"/>
          <p:nvPr>
            <p:ph idx="1" type="body"/>
          </p:nvPr>
        </p:nvSpPr>
        <p:spPr>
          <a:xfrm>
            <a:off x="228600" y="1524000"/>
            <a:ext cx="8655900" cy="43200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1800"/>
              <a:t>★Rocket payload section dimensions based on Mission Guide:</a:t>
            </a:r>
            <a:endParaRPr sz="1800"/>
          </a:p>
          <a:p>
            <a:pPr indent="0" lvl="0" marL="457200" rtl="0" algn="l">
              <a:spcBef>
                <a:spcPts val="0"/>
              </a:spcBef>
              <a:spcAft>
                <a:spcPts val="0"/>
              </a:spcAft>
              <a:buClr>
                <a:schemeClr val="dk1"/>
              </a:buClr>
              <a:buSzPts val="1100"/>
              <a:buFont typeface="Arial"/>
              <a:buNone/>
            </a:pPr>
            <a:r>
              <a:rPr lang="en-US" sz="1800"/>
              <a:t>○Height: 310 mm</a:t>
            </a:r>
            <a:endParaRPr sz="1800"/>
          </a:p>
          <a:p>
            <a:pPr indent="0" lvl="0" marL="457200" rtl="0" algn="l">
              <a:spcBef>
                <a:spcPts val="0"/>
              </a:spcBef>
              <a:spcAft>
                <a:spcPts val="0"/>
              </a:spcAft>
              <a:buClr>
                <a:schemeClr val="dk1"/>
              </a:buClr>
              <a:buSzPts val="1100"/>
              <a:buFont typeface="Arial"/>
              <a:buNone/>
            </a:pPr>
            <a:r>
              <a:rPr lang="en-US" sz="1800"/>
              <a:t>○Diameter: 125 mm</a:t>
            </a:r>
            <a:endParaRPr sz="1800"/>
          </a:p>
          <a:p>
            <a:pPr indent="0" lvl="0" marL="457200" rtl="0" algn="l">
              <a:spcBef>
                <a:spcPts val="0"/>
              </a:spcBef>
              <a:spcAft>
                <a:spcPts val="0"/>
              </a:spcAft>
              <a:buClr>
                <a:schemeClr val="dk1"/>
              </a:buClr>
              <a:buSzPts val="1100"/>
              <a:buFont typeface="Arial"/>
              <a:buNone/>
            </a:pPr>
            <a:r>
              <a:rPr lang="en-US" sz="1800"/>
              <a:t>★CanSat dimensions:</a:t>
            </a:r>
            <a:endParaRPr sz="1800"/>
          </a:p>
          <a:p>
            <a:pPr indent="0" lvl="0" marL="457200" rtl="0" algn="l">
              <a:spcBef>
                <a:spcPts val="0"/>
              </a:spcBef>
              <a:spcAft>
                <a:spcPts val="0"/>
              </a:spcAft>
              <a:buClr>
                <a:schemeClr val="dk1"/>
              </a:buClr>
              <a:buSzPts val="1100"/>
              <a:buFont typeface="Arial"/>
              <a:buNone/>
            </a:pPr>
            <a:r>
              <a:rPr lang="en-US" sz="1800"/>
              <a:t>○Height: 300 mm</a:t>
            </a:r>
            <a:endParaRPr sz="1800"/>
          </a:p>
          <a:p>
            <a:pPr indent="0" lvl="0" marL="457200" rtl="0" algn="l">
              <a:spcBef>
                <a:spcPts val="0"/>
              </a:spcBef>
              <a:spcAft>
                <a:spcPts val="0"/>
              </a:spcAft>
              <a:buClr>
                <a:schemeClr val="dk1"/>
              </a:buClr>
              <a:buSzPts val="1100"/>
              <a:buFont typeface="Arial"/>
              <a:buNone/>
            </a:pPr>
            <a:r>
              <a:rPr lang="en-US" sz="1800"/>
              <a:t>○Diameter: 120 mm</a:t>
            </a:r>
            <a:endParaRPr sz="1800"/>
          </a:p>
          <a:p>
            <a:pPr indent="0" lvl="0" marL="457200" rtl="0" algn="l">
              <a:spcBef>
                <a:spcPts val="0"/>
              </a:spcBef>
              <a:spcAft>
                <a:spcPts val="0"/>
              </a:spcAft>
              <a:buClr>
                <a:schemeClr val="dk1"/>
              </a:buClr>
              <a:buSzPts val="1100"/>
              <a:buFont typeface="Arial"/>
              <a:buNone/>
            </a:pPr>
            <a:r>
              <a:rPr lang="en-US" sz="1800"/>
              <a:t>★Payload dimensions:</a:t>
            </a:r>
            <a:endParaRPr sz="1800"/>
          </a:p>
          <a:p>
            <a:pPr indent="0" lvl="0" marL="457200" rtl="0" algn="l">
              <a:spcBef>
                <a:spcPts val="0"/>
              </a:spcBef>
              <a:spcAft>
                <a:spcPts val="0"/>
              </a:spcAft>
              <a:buClr>
                <a:schemeClr val="dk1"/>
              </a:buClr>
              <a:buSzPts val="1100"/>
              <a:buFont typeface="Arial"/>
              <a:buNone/>
            </a:pPr>
            <a:r>
              <a:rPr lang="en-US" sz="1800"/>
              <a:t>○Diameter: 100mm</a:t>
            </a:r>
            <a:endParaRPr sz="1800"/>
          </a:p>
          <a:p>
            <a:pPr indent="0" lvl="0" marL="457200" rtl="0" algn="l">
              <a:spcBef>
                <a:spcPts val="0"/>
              </a:spcBef>
              <a:spcAft>
                <a:spcPts val="0"/>
              </a:spcAft>
              <a:buClr>
                <a:schemeClr val="dk1"/>
              </a:buClr>
              <a:buSzPts val="1100"/>
              <a:buFont typeface="Arial"/>
              <a:buNone/>
            </a:pPr>
            <a:r>
              <a:rPr lang="en-US" sz="1800"/>
              <a:t>○Height: 90 mm</a:t>
            </a:r>
            <a:endParaRPr sz="1800"/>
          </a:p>
          <a:p>
            <a:pPr indent="0" lvl="0" marL="457200" rtl="0" algn="l">
              <a:spcBef>
                <a:spcPts val="0"/>
              </a:spcBef>
              <a:spcAft>
                <a:spcPts val="0"/>
              </a:spcAft>
              <a:buClr>
                <a:schemeClr val="dk1"/>
              </a:buClr>
              <a:buSzPts val="1100"/>
              <a:buFont typeface="Arial"/>
              <a:buNone/>
            </a:pPr>
            <a:r>
              <a:rPr lang="en-US" sz="1800"/>
              <a:t>★First Parachute dimensions:</a:t>
            </a:r>
            <a:endParaRPr sz="1800"/>
          </a:p>
          <a:p>
            <a:pPr indent="0" lvl="0" marL="457200" rtl="0" algn="l">
              <a:spcBef>
                <a:spcPts val="0"/>
              </a:spcBef>
              <a:spcAft>
                <a:spcPts val="0"/>
              </a:spcAft>
              <a:buClr>
                <a:schemeClr val="dk1"/>
              </a:buClr>
              <a:buSzPts val="1100"/>
              <a:buFont typeface="Arial"/>
              <a:buNone/>
            </a:pPr>
            <a:r>
              <a:rPr lang="en-US" sz="1800"/>
              <a:t>○Diameter: 190 mm</a:t>
            </a:r>
            <a:endParaRPr sz="1800"/>
          </a:p>
          <a:p>
            <a:pPr indent="0" lvl="0" marL="457200" rtl="0" algn="l">
              <a:spcBef>
                <a:spcPts val="0"/>
              </a:spcBef>
              <a:spcAft>
                <a:spcPts val="0"/>
              </a:spcAft>
              <a:buNone/>
            </a:pPr>
            <a:r>
              <a:rPr lang="en-US" sz="1800"/>
              <a:t>○Spill Hole Diameter: 42.56 mm</a:t>
            </a:r>
            <a:endParaRPr sz="1800"/>
          </a:p>
          <a:p>
            <a:pPr indent="0" lvl="0" marL="457200" rtl="0" algn="l">
              <a:spcBef>
                <a:spcPts val="0"/>
              </a:spcBef>
              <a:spcAft>
                <a:spcPts val="0"/>
              </a:spcAft>
              <a:buNone/>
            </a:pPr>
            <a:r>
              <a:rPr lang="en-US" sz="1800"/>
              <a:t>★Second Parachute dimensions:</a:t>
            </a:r>
            <a:endParaRPr sz="1800"/>
          </a:p>
          <a:p>
            <a:pPr indent="0" lvl="0" marL="457200" rtl="0" algn="l">
              <a:spcBef>
                <a:spcPts val="0"/>
              </a:spcBef>
              <a:spcAft>
                <a:spcPts val="0"/>
              </a:spcAft>
              <a:buNone/>
            </a:pPr>
            <a:r>
              <a:rPr lang="en-US" sz="1800"/>
              <a:t>○Diameter: 190 mm</a:t>
            </a:r>
            <a:endParaRPr sz="1800"/>
          </a:p>
          <a:p>
            <a:pPr indent="0" lvl="0" marL="457200" rtl="0" algn="l">
              <a:spcBef>
                <a:spcPts val="0"/>
              </a:spcBef>
              <a:spcAft>
                <a:spcPts val="0"/>
              </a:spcAft>
              <a:buClr>
                <a:schemeClr val="dk1"/>
              </a:buClr>
              <a:buSzPts val="1100"/>
              <a:buFont typeface="Arial"/>
              <a:buNone/>
            </a:pPr>
            <a:r>
              <a:rPr lang="en-US" sz="1800"/>
              <a:t>○Spill Hole Diameter: 42.56 mm</a:t>
            </a:r>
            <a:endParaRPr sz="1800"/>
          </a:p>
        </p:txBody>
      </p:sp>
      <p:sp>
        <p:nvSpPr>
          <p:cNvPr id="351" name="Google Shape;351;p3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52" name="Google Shape;352;p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58" name="Google Shape;358;p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59" name="Google Shape;359;p3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360" name="Google Shape;360;p37"/>
          <p:cNvSpPr txBox="1"/>
          <p:nvPr>
            <p:ph idx="1" type="body"/>
          </p:nvPr>
        </p:nvSpPr>
        <p:spPr>
          <a:xfrm>
            <a:off x="228600" y="5372225"/>
            <a:ext cx="8655900" cy="62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There's</a:t>
            </a:r>
            <a:r>
              <a:rPr lang="en-US" sz="1800"/>
              <a:t> </a:t>
            </a:r>
            <a:r>
              <a:rPr lang="en-US" sz="1800"/>
              <a:t>enough</a:t>
            </a:r>
            <a:r>
              <a:rPr lang="en-US" sz="1800"/>
              <a:t> space for the Container freely slide in the rocket frame</a:t>
            </a:r>
            <a:endParaRPr sz="1800"/>
          </a:p>
        </p:txBody>
      </p:sp>
      <p:sp>
        <p:nvSpPr>
          <p:cNvPr id="361" name="Google Shape;361;p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62" name="Google Shape;362;p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3" name="Google Shape;363;p37"/>
          <p:cNvPicPr preferRelativeResize="0"/>
          <p:nvPr/>
        </p:nvPicPr>
        <p:blipFill>
          <a:blip r:embed="rId3">
            <a:alphaModFix/>
          </a:blip>
          <a:stretch>
            <a:fillRect/>
          </a:stretch>
        </p:blipFill>
        <p:spPr>
          <a:xfrm>
            <a:off x="0" y="1649455"/>
            <a:ext cx="9143999" cy="35590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69" name="Google Shape;369;p38"/>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70" name="Google Shape;370;p38"/>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Sensor Subsystem Design</a:t>
            </a:r>
            <a:endParaRPr/>
          </a:p>
        </p:txBody>
      </p:sp>
      <p:sp>
        <p:nvSpPr>
          <p:cNvPr id="371" name="Google Shape;371;p38"/>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77" name="Google Shape;377;p3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78" name="Google Shape;378;p3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Sensor Subsystem Overview</a:t>
            </a:r>
            <a:endParaRPr/>
          </a:p>
        </p:txBody>
      </p:sp>
      <p:sp>
        <p:nvSpPr>
          <p:cNvPr id="379" name="Google Shape;379;p3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One slide providing an overview of the CanSat sensor subsystem</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summary of the selected sensors (type &amp; models)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brief discussion of what the sensors are used for</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Focus on selected component (not all components trades)</a:t>
            </a:r>
            <a:endParaRPr/>
          </a:p>
          <a:p>
            <a:pPr indent="0" lvl="0" marL="457200" marR="0" rtl="0" algn="l">
              <a:lnSpc>
                <a:spcPct val="100000"/>
              </a:lnSpc>
              <a:spcBef>
                <a:spcPts val="480"/>
              </a:spcBef>
              <a:spcAft>
                <a:spcPts val="0"/>
              </a:spcAft>
              <a:buSzPts val="2400"/>
              <a:buNone/>
            </a:pPr>
            <a:r>
              <a:t/>
            </a:r>
            <a:endParaRPr/>
          </a:p>
        </p:txBody>
      </p:sp>
      <p:sp>
        <p:nvSpPr>
          <p:cNvPr id="380" name="Google Shape;380;p3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81" name="Google Shape;381;p39"/>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87" name="Google Shape;387;p4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88" name="Google Shape;388;p4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Air Pressure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389" name="Google Shape;389;p4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air pressure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90" name="Google Shape;390;p4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391" name="Google Shape;391;p40"/>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
        <p:nvSpPr>
          <p:cNvPr id="392" name="Google Shape;392;p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98" name="Google Shape;398;p4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99" name="Google Shape;399;p4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GPS</a:t>
            </a:r>
            <a:r>
              <a:rPr b="1" i="0" lang="en-US" sz="2400" u="none" cap="none" strike="noStrike">
                <a:solidFill>
                  <a:schemeClr val="accent2"/>
                </a:solidFill>
                <a:latin typeface="Arial"/>
                <a:ea typeface="Arial"/>
                <a:cs typeface="Arial"/>
                <a:sym typeface="Arial"/>
              </a:rPr>
              <a:t>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00" name="Google Shape;400;p4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t>
            </a:r>
            <a:r>
              <a:rPr lang="en-US"/>
              <a:t>GPS</a:t>
            </a:r>
            <a:r>
              <a:rPr b="1" i="0" lang="en-US" sz="2400" u="none" cap="none" strike="noStrike">
                <a:solidFill>
                  <a:schemeClr val="dk1"/>
                </a:solidFill>
                <a:latin typeface="Arial"/>
                <a:ea typeface="Arial"/>
                <a:cs typeface="Arial"/>
                <a:sym typeface="Arial"/>
              </a:rPr>
              <a:t>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01" name="Google Shape;401;p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02" name="Google Shape;402;p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3" name="Google Shape;403;p41"/>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09" name="Google Shape;409;p4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10" name="Google Shape;410;p4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Battery</a:t>
            </a:r>
            <a:r>
              <a:rPr b="1" i="0" lang="en-US" sz="2400" u="none" cap="none" strike="noStrike">
                <a:solidFill>
                  <a:schemeClr val="accent2"/>
                </a:solidFill>
                <a:latin typeface="Arial"/>
                <a:ea typeface="Arial"/>
                <a:cs typeface="Arial"/>
                <a:sym typeface="Arial"/>
              </a:rPr>
              <a:t> Voltage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11" name="Google Shape;411;p4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t>
            </a:r>
            <a:r>
              <a:rPr lang="en-US"/>
              <a:t>Payload</a:t>
            </a:r>
            <a:r>
              <a:rPr b="1" i="0" lang="en-US" sz="2400" u="none" cap="none" strike="noStrike">
                <a:solidFill>
                  <a:schemeClr val="dk1"/>
                </a:solidFill>
                <a:latin typeface="Arial"/>
                <a:ea typeface="Arial"/>
                <a:cs typeface="Arial"/>
                <a:sym typeface="Arial"/>
              </a:rPr>
              <a:t> </a:t>
            </a:r>
            <a:r>
              <a:rPr lang="en-US"/>
              <a:t>battery</a:t>
            </a:r>
            <a:r>
              <a:rPr b="1" i="0" lang="en-US" sz="2400" u="none" cap="none" strike="noStrike">
                <a:solidFill>
                  <a:schemeClr val="dk1"/>
                </a:solidFill>
                <a:latin typeface="Arial"/>
                <a:ea typeface="Arial"/>
                <a:cs typeface="Arial"/>
                <a:sym typeface="Arial"/>
              </a:rPr>
              <a:t> voltage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a:t>
            </a:r>
            <a:r>
              <a:rPr lang="en-US"/>
              <a:t>battery</a:t>
            </a:r>
            <a:r>
              <a:rPr b="0" i="0" lang="en-US" sz="2400" u="none" cap="none" strike="noStrike">
                <a:solidFill>
                  <a:schemeClr val="dk1"/>
                </a:solidFill>
                <a:latin typeface="Arial"/>
                <a:ea typeface="Arial"/>
                <a:cs typeface="Arial"/>
                <a:sym typeface="Arial"/>
              </a:rPr>
              <a:t>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12" name="Google Shape;412;p4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13" name="Google Shape;413;p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4" name="Google Shape;414;p42"/>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23" name="Google Shape;123;p1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4" name="Google Shape;124;p1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Team Organization</a:t>
            </a:r>
            <a:r>
              <a:rPr lang="en-US"/>
              <a:t> </a:t>
            </a:r>
            <a:endParaRPr/>
          </a:p>
        </p:txBody>
      </p:sp>
      <p:sp>
        <p:nvSpPr>
          <p:cNvPr id="125" name="Google Shape;125;p1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20" name="Google Shape;420;p4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21" name="Google Shape;421;p4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Pressure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22" name="Google Shape;422;p4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air pressure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b="1" i="0" sz="2400" u="none" cap="none" strike="noStrike">
              <a:solidFill>
                <a:schemeClr val="dk1"/>
              </a:solidFill>
              <a:latin typeface="Arial"/>
              <a:ea typeface="Arial"/>
              <a:cs typeface="Arial"/>
              <a:sym typeface="Arial"/>
            </a:endParaRPr>
          </a:p>
        </p:txBody>
      </p:sp>
      <p:sp>
        <p:nvSpPr>
          <p:cNvPr id="423" name="Google Shape;423;p4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24" name="Google Shape;424;p43"/>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
        <p:nvSpPr>
          <p:cNvPr id="425" name="Google Shape;425;p4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31" name="Google Shape;431;p4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32" name="Google Shape;432;p4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Temperature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33" name="Google Shape;433;p4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air temperature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34" name="Google Shape;434;p4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35" name="Google Shape;435;p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6" name="Google Shape;436;p44"/>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42" name="Google Shape;442;p4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3" name="Google Shape;443;p4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Battery</a:t>
            </a:r>
            <a:r>
              <a:rPr b="1" i="0" lang="en-US" sz="2400" u="none" cap="none" strike="noStrike">
                <a:solidFill>
                  <a:schemeClr val="accent2"/>
                </a:solidFill>
                <a:latin typeface="Arial"/>
                <a:ea typeface="Arial"/>
                <a:cs typeface="Arial"/>
                <a:sym typeface="Arial"/>
              </a:rPr>
              <a:t> Voltage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44" name="Google Shape;444;p4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a:t>
            </a:r>
            <a:r>
              <a:rPr lang="en-US"/>
              <a:t>Payload</a:t>
            </a:r>
            <a:r>
              <a:rPr b="1" i="0" lang="en-US" sz="2400" u="none" cap="none" strike="noStrike">
                <a:solidFill>
                  <a:schemeClr val="dk1"/>
                </a:solidFill>
                <a:latin typeface="Arial"/>
                <a:ea typeface="Arial"/>
                <a:cs typeface="Arial"/>
                <a:sym typeface="Arial"/>
              </a:rPr>
              <a:t> </a:t>
            </a:r>
            <a:r>
              <a:rPr lang="en-US"/>
              <a:t>battery</a:t>
            </a:r>
            <a:r>
              <a:rPr b="1" i="0" lang="en-US" sz="2400" u="none" cap="none" strike="noStrike">
                <a:solidFill>
                  <a:schemeClr val="dk1"/>
                </a:solidFill>
                <a:latin typeface="Arial"/>
                <a:ea typeface="Arial"/>
                <a:cs typeface="Arial"/>
                <a:sym typeface="Arial"/>
              </a:rPr>
              <a:t> voltage sensor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a:t>
            </a:r>
            <a:r>
              <a:rPr lang="en-US"/>
              <a:t>battery</a:t>
            </a:r>
            <a:r>
              <a:rPr b="0" i="0" lang="en-US" sz="2400" u="none" cap="none" strike="noStrike">
                <a:solidFill>
                  <a:schemeClr val="dk1"/>
                </a:solidFill>
                <a:latin typeface="Arial"/>
                <a:ea typeface="Arial"/>
                <a:cs typeface="Arial"/>
                <a:sym typeface="Arial"/>
              </a:rPr>
              <a:t>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45" name="Google Shape;445;p4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46" name="Google Shape;446;p4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7" name="Google Shape;447;p45"/>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53" name="Google Shape;453;p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54" name="Google Shape;454;p4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t>
            </a:r>
            <a:r>
              <a:rPr lang="en-US"/>
              <a:t>Rotation</a:t>
            </a:r>
            <a:r>
              <a:rPr b="1" i="0" lang="en-US" sz="2400" u="none" cap="none" strike="noStrike">
                <a:solidFill>
                  <a:schemeClr val="accent2"/>
                </a:solidFill>
                <a:latin typeface="Arial"/>
                <a:ea typeface="Arial"/>
                <a:cs typeface="Arial"/>
                <a:sym typeface="Arial"/>
              </a:rPr>
              <a:t> Control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455" name="Google Shape;455;p4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a:t>
            </a:r>
            <a:r>
              <a:rPr lang="en-US"/>
              <a:t>trade study and selection </a:t>
            </a:r>
            <a:r>
              <a:rPr b="1" i="0" lang="en-US" sz="2400" u="none" cap="none" strike="noStrike">
                <a:solidFill>
                  <a:schemeClr val="dk1"/>
                </a:solidFill>
                <a:latin typeface="Arial"/>
                <a:ea typeface="Arial"/>
                <a:cs typeface="Arial"/>
                <a:sym typeface="Arial"/>
              </a:rPr>
              <a:t>of sensors </a:t>
            </a:r>
            <a:r>
              <a:rPr lang="en-US"/>
              <a:t>used to control the payload camera pointing</a:t>
            </a:r>
            <a:r>
              <a:rPr b="1" i="0" lang="en-US" sz="2400" u="none" cap="none" strike="noStrike">
                <a:solidFill>
                  <a:schemeClr val="dk1"/>
                </a:solidFill>
                <a:latin typeface="Arial"/>
                <a:ea typeface="Arial"/>
                <a:cs typeface="Arial"/>
                <a:sym typeface="Arial"/>
              </a:rPr>
              <a:t>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56" name="Google Shape;456;p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57" name="Google Shape;457;p4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8" name="Google Shape;458;p46"/>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64" name="Google Shape;464;p4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65" name="Google Shape;465;p4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Camera Trade &amp; Selection</a:t>
            </a:r>
            <a:endParaRPr/>
          </a:p>
        </p:txBody>
      </p:sp>
      <p:sp>
        <p:nvSpPr>
          <p:cNvPr id="466" name="Google Shape;466;p4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Summary of camera trade study and selection</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details such as interfaces, resolution, cost, size, weight and any other factors for the trade</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at least two different sensors (same for all other slides)</a:t>
            </a:r>
            <a:endParaRPr/>
          </a:p>
          <a:p>
            <a:pPr indent="-152400" lvl="1" marL="7429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Indicate which sensor is selected and reasons for selection</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67" name="Google Shape;467;p4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68" name="Google Shape;468;p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9" name="Google Shape;469;p47"/>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Bonus Camera Trade and Selection</a:t>
            </a:r>
            <a:endParaRPr/>
          </a:p>
        </p:txBody>
      </p:sp>
      <p:sp>
        <p:nvSpPr>
          <p:cNvPr id="476" name="Google Shape;476;p48"/>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2400"/>
              <a:buChar char="•"/>
            </a:pPr>
            <a:r>
              <a:rPr lang="en-US"/>
              <a:t>Summary of camera trade study and selection</a:t>
            </a:r>
            <a:endParaRPr/>
          </a:p>
          <a:p>
            <a:pPr indent="-152400" lvl="1" marL="742950" rtl="0" algn="l">
              <a:lnSpc>
                <a:spcPct val="100000"/>
              </a:lnSpc>
              <a:spcBef>
                <a:spcPts val="0"/>
              </a:spcBef>
              <a:spcAft>
                <a:spcPts val="0"/>
              </a:spcAft>
              <a:buSzPts val="2400"/>
              <a:buChar char="–"/>
            </a:pPr>
            <a:r>
              <a:rPr lang="en-US"/>
              <a:t>Include details such as interfaces, resolution, cost, size, weight and any other factors for the trade</a:t>
            </a:r>
            <a:endParaRPr/>
          </a:p>
          <a:p>
            <a:pPr indent="-152400" lvl="1" marL="742950" rtl="0" algn="l">
              <a:lnSpc>
                <a:spcPct val="100000"/>
              </a:lnSpc>
              <a:spcBef>
                <a:spcPts val="0"/>
              </a:spcBef>
              <a:spcAft>
                <a:spcPts val="0"/>
              </a:spcAft>
              <a:buSzPts val="2400"/>
              <a:buChar char="–"/>
            </a:pPr>
            <a:r>
              <a:rPr lang="en-US"/>
              <a:t>Show at least two different sensors (same for all other slides)</a:t>
            </a:r>
            <a:endParaRPr/>
          </a:p>
          <a:p>
            <a:pPr indent="-152400" lvl="1" marL="742950" rtl="0" algn="l">
              <a:lnSpc>
                <a:spcPct val="100000"/>
              </a:lnSpc>
              <a:spcBef>
                <a:spcPts val="0"/>
              </a:spcBef>
              <a:spcAft>
                <a:spcPts val="0"/>
              </a:spcAft>
              <a:buSzPts val="2400"/>
              <a:buChar char="–"/>
            </a:pPr>
            <a:r>
              <a:rPr lang="en-US"/>
              <a:t>Indicate which sensor is selected and reasons for selection</a:t>
            </a:r>
            <a:endParaRPr/>
          </a:p>
          <a:p>
            <a:pPr indent="0" lvl="0" marL="0" rtl="0" algn="l">
              <a:lnSpc>
                <a:spcPct val="100000"/>
              </a:lnSpc>
              <a:spcBef>
                <a:spcPts val="480"/>
              </a:spcBef>
              <a:spcAft>
                <a:spcPts val="0"/>
              </a:spcAft>
              <a:buSzPts val="2400"/>
              <a:buNone/>
            </a:pPr>
            <a:r>
              <a:t/>
            </a:r>
            <a:endParaRPr/>
          </a:p>
        </p:txBody>
      </p:sp>
      <p:sp>
        <p:nvSpPr>
          <p:cNvPr id="477" name="Google Shape;477;p4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478" name="Google Shape;478;p4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79" name="Google Shape;479;p4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85" name="Google Shape;485;p49"/>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Descent Control Design</a:t>
            </a:r>
            <a:endParaRPr/>
          </a:p>
        </p:txBody>
      </p:sp>
      <p:sp>
        <p:nvSpPr>
          <p:cNvPr id="486" name="Google Shape;486;p49"/>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
        <p:nvSpPr>
          <p:cNvPr id="487" name="Google Shape;487;p4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493" name="Google Shape;493;p5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4" name="Google Shape;494;p5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495" name="Google Shape;495;p5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US"/>
              <a:t> Container Descent Control System</a:t>
            </a:r>
            <a:endParaRPr/>
          </a:p>
          <a:p>
            <a:pPr indent="0" lvl="0" marL="0" rtl="0" algn="just">
              <a:spcBef>
                <a:spcPts val="480"/>
              </a:spcBef>
              <a:spcAft>
                <a:spcPts val="0"/>
              </a:spcAft>
              <a:buClr>
                <a:schemeClr val="dk1"/>
              </a:buClr>
              <a:buSzPts val="1100"/>
              <a:buFont typeface="Arial"/>
              <a:buNone/>
            </a:pPr>
            <a:r>
              <a:rPr lang="en-US" sz="1400"/>
              <a:t>The parachute has 19 cm diameter to reach 15 m/s. It has been made from plastic and It has 2.28 cm radius spill hole to stabilize container during descent</a:t>
            </a:r>
            <a:endParaRPr sz="14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496" name="Google Shape;496;p5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497" name="Google Shape;497;p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8" name="Google Shape;498;p50"/>
          <p:cNvPicPr preferRelativeResize="0"/>
          <p:nvPr/>
        </p:nvPicPr>
        <p:blipFill>
          <a:blip r:embed="rId3">
            <a:alphaModFix/>
          </a:blip>
          <a:stretch>
            <a:fillRect/>
          </a:stretch>
        </p:blipFill>
        <p:spPr>
          <a:xfrm>
            <a:off x="2860787" y="2256250"/>
            <a:ext cx="3422424" cy="3422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04" name="Google Shape;504;p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05" name="Google Shape;505;p5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506" name="Google Shape;506;p51"/>
          <p:cNvSpPr txBox="1"/>
          <p:nvPr>
            <p:ph idx="1" type="body"/>
          </p:nvPr>
        </p:nvSpPr>
        <p:spPr>
          <a:xfrm>
            <a:off x="228600" y="1066800"/>
            <a:ext cx="8686800" cy="43053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07" name="Google Shape;507;p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08" name="Google Shape;508;p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09" name="Google Shape;509;p51"/>
          <p:cNvCxnSpPr/>
          <p:nvPr/>
        </p:nvCxnSpPr>
        <p:spPr>
          <a:xfrm flipH="1" rot="10800000">
            <a:off x="4568700" y="1066800"/>
            <a:ext cx="3300" cy="3462600"/>
          </a:xfrm>
          <a:prstGeom prst="straightConnector1">
            <a:avLst/>
          </a:prstGeom>
          <a:noFill/>
          <a:ln cap="flat" cmpd="sng" w="9525">
            <a:solidFill>
              <a:srgbClr val="000000"/>
            </a:solidFill>
            <a:prstDash val="solid"/>
            <a:round/>
            <a:headEnd len="med" w="med" type="none"/>
            <a:tailEnd len="med" w="med" type="none"/>
          </a:ln>
        </p:spPr>
      </p:cxnSp>
      <p:pic>
        <p:nvPicPr>
          <p:cNvPr id="510" name="Google Shape;510;p51"/>
          <p:cNvPicPr preferRelativeResize="0"/>
          <p:nvPr/>
        </p:nvPicPr>
        <p:blipFill>
          <a:blip r:embed="rId3">
            <a:alphaModFix/>
          </a:blip>
          <a:stretch>
            <a:fillRect/>
          </a:stretch>
        </p:blipFill>
        <p:spPr>
          <a:xfrm>
            <a:off x="225300" y="1068100"/>
            <a:ext cx="3419856" cy="3419856"/>
          </a:xfrm>
          <a:prstGeom prst="rect">
            <a:avLst/>
          </a:prstGeom>
          <a:noFill/>
          <a:ln>
            <a:noFill/>
          </a:ln>
        </p:spPr>
      </p:pic>
      <p:pic>
        <p:nvPicPr>
          <p:cNvPr id="511" name="Google Shape;511;p51"/>
          <p:cNvPicPr preferRelativeResize="0"/>
          <p:nvPr/>
        </p:nvPicPr>
        <p:blipFill>
          <a:blip r:embed="rId4">
            <a:alphaModFix/>
          </a:blip>
          <a:stretch>
            <a:fillRect/>
          </a:stretch>
        </p:blipFill>
        <p:spPr>
          <a:xfrm>
            <a:off x="5495550" y="1088175"/>
            <a:ext cx="3419856" cy="3419856"/>
          </a:xfrm>
          <a:prstGeom prst="rect">
            <a:avLst/>
          </a:prstGeom>
          <a:noFill/>
          <a:ln>
            <a:noFill/>
          </a:ln>
        </p:spPr>
      </p:pic>
      <p:sp>
        <p:nvSpPr>
          <p:cNvPr id="512" name="Google Shape;512;p51"/>
          <p:cNvSpPr txBox="1"/>
          <p:nvPr/>
        </p:nvSpPr>
        <p:spPr>
          <a:xfrm>
            <a:off x="438912" y="4645152"/>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DOME PARACHUTE</a:t>
            </a:r>
            <a:endParaRPr b="1"/>
          </a:p>
        </p:txBody>
      </p:sp>
      <p:sp>
        <p:nvSpPr>
          <p:cNvPr id="513" name="Google Shape;513;p51"/>
          <p:cNvSpPr txBox="1"/>
          <p:nvPr/>
        </p:nvSpPr>
        <p:spPr>
          <a:xfrm>
            <a:off x="5705475" y="46451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X TYPE PARACHUTE</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19" name="Google Shape;519;p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20" name="Google Shape;520;p5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521" name="Google Shape;521;p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22" name="Google Shape;522;p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23" name="Google Shape;523;p52"/>
          <p:cNvGraphicFramePr/>
          <p:nvPr/>
        </p:nvGraphicFramePr>
        <p:xfrm>
          <a:off x="381000" y="1204950"/>
          <a:ext cx="3000000" cy="3000000"/>
        </p:xfrm>
        <a:graphic>
          <a:graphicData uri="http://schemas.openxmlformats.org/drawingml/2006/table">
            <a:tbl>
              <a:tblPr>
                <a:noFill/>
                <a:tableStyleId>{3B52752B-B22B-4D12-ACF0-D3FAC1B839AE}</a:tableStyleId>
              </a:tblPr>
              <a:tblGrid>
                <a:gridCol w="4337375"/>
                <a:gridCol w="4337375"/>
              </a:tblGrid>
              <a:tr h="396200">
                <a:tc>
                  <a:txBody>
                    <a:bodyPr/>
                    <a:lstStyle/>
                    <a:p>
                      <a:pPr indent="0" lvl="0" marL="0" rtl="0" algn="ctr">
                        <a:spcBef>
                          <a:spcPts val="0"/>
                        </a:spcBef>
                        <a:spcAft>
                          <a:spcPts val="0"/>
                        </a:spcAft>
                        <a:buNone/>
                      </a:pPr>
                      <a:r>
                        <a:rPr lang="en-US">
                          <a:solidFill>
                            <a:srgbClr val="FF0000"/>
                          </a:solidFill>
                        </a:rPr>
                        <a:t>DOME PARACHUTE</a:t>
                      </a:r>
                      <a:endParaRPr>
                        <a:solidFill>
                          <a:srgbClr val="FF0000"/>
                        </a:solidFill>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X TYPE PARACHUTE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Stability is easily ensured by a spill hole.</a:t>
                      </a:r>
                      <a:endParaRPr/>
                    </a:p>
                  </a:txBody>
                  <a:tcPr marT="91425" marB="91425" marR="91425" marL="91425"/>
                </a:tc>
                <a:tc>
                  <a:txBody>
                    <a:bodyPr/>
                    <a:lstStyle/>
                    <a:p>
                      <a:pPr indent="0" lvl="0" marL="0" rtl="0" algn="ctr">
                        <a:spcBef>
                          <a:spcPts val="0"/>
                        </a:spcBef>
                        <a:spcAft>
                          <a:spcPts val="0"/>
                        </a:spcAft>
                        <a:buNone/>
                      </a:pPr>
                      <a:r>
                        <a:rPr lang="en-US"/>
                        <a:t>Easy to stack.</a:t>
                      </a:r>
                      <a:endParaRPr/>
                    </a:p>
                  </a:txBody>
                  <a:tcPr marT="91425" marB="91425" marR="91425" marL="91425"/>
                </a:tc>
              </a:tr>
              <a:tr h="396200">
                <a:tc>
                  <a:txBody>
                    <a:bodyPr/>
                    <a:lstStyle/>
                    <a:p>
                      <a:pPr indent="0" lvl="0" marL="0" rtl="0" algn="ctr">
                        <a:spcBef>
                          <a:spcPts val="0"/>
                        </a:spcBef>
                        <a:spcAft>
                          <a:spcPts val="0"/>
                        </a:spcAft>
                        <a:buNone/>
                      </a:pPr>
                      <a:r>
                        <a:rPr lang="en-US"/>
                        <a:t>High drag coefficient.</a:t>
                      </a:r>
                      <a:endParaRPr/>
                    </a:p>
                  </a:txBody>
                  <a:tcPr marT="91425" marB="91425" marR="91425" marL="91425"/>
                </a:tc>
                <a:tc>
                  <a:txBody>
                    <a:bodyPr/>
                    <a:lstStyle/>
                    <a:p>
                      <a:pPr indent="0" lvl="0" marL="0" rtl="0" algn="ctr">
                        <a:spcBef>
                          <a:spcPts val="0"/>
                        </a:spcBef>
                        <a:spcAft>
                          <a:spcPts val="0"/>
                        </a:spcAft>
                        <a:buNone/>
                      </a:pPr>
                      <a:r>
                        <a:rPr lang="en-US"/>
                        <a:t>Low drag coefficient.</a:t>
                      </a:r>
                      <a:endParaRPr/>
                    </a:p>
                  </a:txBody>
                  <a:tcPr marT="91425" marB="91425" marR="91425" marL="91425"/>
                </a:tc>
              </a:tr>
              <a:tr h="396200">
                <a:tc>
                  <a:txBody>
                    <a:bodyPr/>
                    <a:lstStyle/>
                    <a:p>
                      <a:pPr indent="0" lvl="0" marL="0" rtl="0" algn="ctr">
                        <a:spcBef>
                          <a:spcPts val="0"/>
                        </a:spcBef>
                        <a:spcAft>
                          <a:spcPts val="0"/>
                        </a:spcAft>
                        <a:buNone/>
                      </a:pPr>
                      <a:r>
                        <a:rPr lang="en-US"/>
                        <a:t>Easy to make.</a:t>
                      </a:r>
                      <a:endParaRPr/>
                    </a:p>
                  </a:txBody>
                  <a:tcPr marT="91425" marB="91425" marR="91425" marL="91425"/>
                </a:tc>
                <a:tc>
                  <a:txBody>
                    <a:bodyPr/>
                    <a:lstStyle/>
                    <a:p>
                      <a:pPr indent="0" lvl="0" marL="0" rtl="0" algn="ctr">
                        <a:spcBef>
                          <a:spcPts val="0"/>
                        </a:spcBef>
                        <a:spcAft>
                          <a:spcPts val="0"/>
                        </a:spcAft>
                        <a:buNone/>
                      </a:pPr>
                      <a:r>
                        <a:rPr lang="en-US"/>
                        <a:t>Easy to manufacture.</a:t>
                      </a:r>
                      <a:endParaRPr/>
                    </a:p>
                  </a:txBody>
                  <a:tcPr marT="91425" marB="91425" marR="91425" marL="91425"/>
                </a:tc>
              </a:tr>
              <a:tr h="396200">
                <a:tc>
                  <a:txBody>
                    <a:bodyPr/>
                    <a:lstStyle/>
                    <a:p>
                      <a:pPr indent="0" lvl="0" marL="0" rtl="0" algn="ctr">
                        <a:spcBef>
                          <a:spcPts val="0"/>
                        </a:spcBef>
                        <a:spcAft>
                          <a:spcPts val="0"/>
                        </a:spcAft>
                        <a:buNone/>
                      </a:pPr>
                      <a:r>
                        <a:rPr lang="en-US"/>
                        <a:t>Requires less space when stacked.</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tc>
              </a:tr>
              <a:tr h="396200">
                <a:tc>
                  <a:txBody>
                    <a:bodyPr/>
                    <a:lstStyle/>
                    <a:p>
                      <a:pPr indent="0" lvl="0" marL="0" rtl="0" algn="ctr">
                        <a:spcBef>
                          <a:spcPts val="0"/>
                        </a:spcBef>
                        <a:spcAft>
                          <a:spcPts val="0"/>
                        </a:spcAft>
                        <a:buNone/>
                      </a:pPr>
                      <a:r>
                        <a:rPr lang="en-US"/>
                        <a:t>Horizontal displacement is low.</a:t>
                      </a:r>
                      <a:endParaRPr/>
                    </a:p>
                  </a:txBody>
                  <a:tcPr marT="91425" marB="91425" marR="91425" marL="91425"/>
                </a:tc>
                <a:tc vMerge="1"/>
              </a:tr>
            </a:tbl>
          </a:graphicData>
        </a:graphic>
      </p:graphicFrame>
      <p:sp>
        <p:nvSpPr>
          <p:cNvPr id="524" name="Google Shape;524;p52"/>
          <p:cNvSpPr txBox="1"/>
          <p:nvPr/>
        </p:nvSpPr>
        <p:spPr>
          <a:xfrm>
            <a:off x="438575" y="3921850"/>
            <a:ext cx="861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selected the Parachute Dome due the following reasons:</a:t>
            </a:r>
            <a:endParaRPr sz="2400"/>
          </a:p>
          <a:p>
            <a:pPr indent="0" lvl="0" marL="0" rtl="0" algn="l">
              <a:spcBef>
                <a:spcPts val="0"/>
              </a:spcBef>
              <a:spcAft>
                <a:spcPts val="0"/>
              </a:spcAft>
              <a:buNone/>
            </a:pPr>
            <a:r>
              <a:rPr lang="en-US" sz="2400"/>
              <a:t>•Apogee model 29126 is cheap</a:t>
            </a:r>
            <a:endParaRPr sz="2400"/>
          </a:p>
          <a:p>
            <a:pPr indent="0" lvl="0" marL="0" rtl="0" algn="l">
              <a:spcBef>
                <a:spcPts val="0"/>
              </a:spcBef>
              <a:spcAft>
                <a:spcPts val="0"/>
              </a:spcAft>
              <a:buNone/>
            </a:pPr>
            <a:r>
              <a:rPr lang="en-US" sz="2400"/>
              <a:t>•Apogee model 29126 accomplish all requirement</a:t>
            </a:r>
            <a:endParaRPr sz="2400"/>
          </a:p>
          <a:p>
            <a:pPr indent="0" lvl="0" marL="0" rtl="0" algn="l">
              <a:spcBef>
                <a:spcPts val="0"/>
              </a:spcBef>
              <a:spcAft>
                <a:spcPts val="0"/>
              </a:spcAft>
              <a:buNone/>
            </a:pPr>
            <a:r>
              <a:rPr lang="en-US" sz="2400"/>
              <a:t>•Apogee model 29126 Will be painted orange to meet requirements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31" name="Google Shape;131;p1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2" name="Google Shape;132;p1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Acronyms</a:t>
            </a:r>
            <a:endParaRPr/>
          </a:p>
        </p:txBody>
      </p:sp>
      <p:sp>
        <p:nvSpPr>
          <p:cNvPr id="133" name="Google Shape;133;p1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134" name="Google Shape;134;p17"/>
          <p:cNvGraphicFramePr/>
          <p:nvPr/>
        </p:nvGraphicFramePr>
        <p:xfrm>
          <a:off x="228600" y="1104075"/>
          <a:ext cx="3000000" cy="3000000"/>
        </p:xfrm>
        <a:graphic>
          <a:graphicData uri="http://schemas.openxmlformats.org/drawingml/2006/table">
            <a:tbl>
              <a:tblPr>
                <a:noFill/>
                <a:tableStyleId>{3B52752B-B22B-4D12-ACF0-D3FAC1B839AE}</a:tableStyleId>
              </a:tblPr>
              <a:tblGrid>
                <a:gridCol w="4342325"/>
                <a:gridCol w="4342325"/>
              </a:tblGrid>
              <a:tr h="396200">
                <a:tc>
                  <a:txBody>
                    <a:bodyPr/>
                    <a:lstStyle/>
                    <a:p>
                      <a:pPr indent="0" lvl="0" marL="0" rtl="0" algn="ctr">
                        <a:spcBef>
                          <a:spcPts val="0"/>
                        </a:spcBef>
                        <a:spcAft>
                          <a:spcPts val="0"/>
                        </a:spcAft>
                        <a:buNone/>
                      </a:pPr>
                      <a:r>
                        <a:rPr b="1" lang="en-US"/>
                        <a:t>Acronyms</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Analysis</a:t>
                      </a:r>
                      <a:endParaRPr b="1"/>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CDR</a:t>
                      </a:r>
                      <a:endParaRPr/>
                    </a:p>
                  </a:txBody>
                  <a:tcPr marT="91425" marB="91425" marR="91425" marL="91425" anchor="ctr"/>
                </a:tc>
                <a:tc>
                  <a:txBody>
                    <a:bodyPr/>
                    <a:lstStyle/>
                    <a:p>
                      <a:pPr indent="0" lvl="0" marL="0" rtl="0" algn="ctr">
                        <a:spcBef>
                          <a:spcPts val="0"/>
                        </a:spcBef>
                        <a:spcAft>
                          <a:spcPts val="0"/>
                        </a:spcAft>
                        <a:buNone/>
                      </a:pPr>
                      <a:r>
                        <a:rPr lang="en-US"/>
                        <a:t>Critical design review</a:t>
                      </a:r>
                      <a:endParaRPr/>
                    </a:p>
                  </a:txBody>
                  <a:tcPr marT="91425" marB="91425" marR="91425" marL="91425" anchor="ctr"/>
                </a:tc>
              </a:tr>
              <a:tr h="396200">
                <a:tc>
                  <a:txBody>
                    <a:bodyPr/>
                    <a:lstStyle/>
                    <a:p>
                      <a:pPr indent="0" lvl="0" marL="0" rtl="0" algn="ctr">
                        <a:spcBef>
                          <a:spcPts val="0"/>
                        </a:spcBef>
                        <a:spcAft>
                          <a:spcPts val="0"/>
                        </a:spcAft>
                        <a:buNone/>
                      </a:pPr>
                      <a:r>
                        <a:rPr lang="en-US"/>
                        <a:t>Hz</a:t>
                      </a:r>
                      <a:endParaRPr/>
                    </a:p>
                  </a:txBody>
                  <a:tcPr marT="91425" marB="91425" marR="91425" marL="91425" anchor="ctr"/>
                </a:tc>
                <a:tc>
                  <a:txBody>
                    <a:bodyPr/>
                    <a:lstStyle/>
                    <a:p>
                      <a:pPr indent="0" lvl="0" marL="0" rtl="0" algn="ctr">
                        <a:spcBef>
                          <a:spcPts val="0"/>
                        </a:spcBef>
                        <a:spcAft>
                          <a:spcPts val="0"/>
                        </a:spcAft>
                        <a:buNone/>
                      </a:pPr>
                      <a:r>
                        <a:rPr lang="en-US"/>
                        <a:t>Frequency</a:t>
                      </a:r>
                      <a:endParaRPr/>
                    </a:p>
                  </a:txBody>
                  <a:tcPr marT="91425" marB="91425" marR="91425" marL="91425" anchor="ctr"/>
                </a:tc>
              </a:tr>
              <a:tr h="396200">
                <a:tc>
                  <a:txBody>
                    <a:bodyPr/>
                    <a:lstStyle/>
                    <a:p>
                      <a:pPr indent="0" lvl="0" marL="0" rtl="0" algn="ctr">
                        <a:spcBef>
                          <a:spcPts val="0"/>
                        </a:spcBef>
                        <a:spcAft>
                          <a:spcPts val="0"/>
                        </a:spcAft>
                        <a:buNone/>
                      </a:pPr>
                      <a:r>
                        <a:rPr lang="en-US"/>
                        <a:t>DCS</a:t>
                      </a:r>
                      <a:endParaRPr/>
                    </a:p>
                  </a:txBody>
                  <a:tcPr marT="91425" marB="91425" marR="91425" marL="91425" anchor="ctr"/>
                </a:tc>
                <a:tc>
                  <a:txBody>
                    <a:bodyPr/>
                    <a:lstStyle/>
                    <a:p>
                      <a:pPr indent="0" lvl="0" marL="0" rtl="0" algn="ctr">
                        <a:spcBef>
                          <a:spcPts val="0"/>
                        </a:spcBef>
                        <a:spcAft>
                          <a:spcPts val="0"/>
                        </a:spcAft>
                        <a:buNone/>
                      </a:pPr>
                      <a:r>
                        <a:rPr lang="en-US"/>
                        <a:t>Descent Control System</a:t>
                      </a:r>
                      <a:endParaRPr/>
                    </a:p>
                  </a:txBody>
                  <a:tcPr marT="91425" marB="91425" marR="91425" marL="91425" anchor="ctr"/>
                </a:tc>
              </a:tr>
              <a:tr h="396200">
                <a:tc>
                  <a:txBody>
                    <a:bodyPr/>
                    <a:lstStyle/>
                    <a:p>
                      <a:pPr indent="0" lvl="0" marL="0" rtl="0" algn="ctr">
                        <a:spcBef>
                          <a:spcPts val="0"/>
                        </a:spcBef>
                        <a:spcAft>
                          <a:spcPts val="0"/>
                        </a:spcAft>
                        <a:buNone/>
                      </a:pPr>
                      <a:r>
                        <a:rPr lang="en-US"/>
                        <a:t>FRR</a:t>
                      </a:r>
                      <a:endParaRPr/>
                    </a:p>
                  </a:txBody>
                  <a:tcPr marT="91425" marB="91425" marR="91425" marL="91425" anchor="ctr"/>
                </a:tc>
                <a:tc>
                  <a:txBody>
                    <a:bodyPr/>
                    <a:lstStyle/>
                    <a:p>
                      <a:pPr indent="0" lvl="0" marL="0" rtl="0" algn="ctr">
                        <a:spcBef>
                          <a:spcPts val="0"/>
                        </a:spcBef>
                        <a:spcAft>
                          <a:spcPts val="0"/>
                        </a:spcAft>
                        <a:buNone/>
                      </a:pPr>
                      <a:r>
                        <a:rPr lang="en-US"/>
                        <a:t>Flight Readiness Review</a:t>
                      </a:r>
                      <a:endParaRPr/>
                    </a:p>
                  </a:txBody>
                  <a:tcPr marT="91425" marB="91425" marR="91425" marL="91425" anchor="ctr"/>
                </a:tc>
              </a:tr>
              <a:tr h="396200">
                <a:tc>
                  <a:txBody>
                    <a:bodyPr/>
                    <a:lstStyle/>
                    <a:p>
                      <a:pPr indent="0" lvl="0" marL="0" rtl="0" algn="ctr">
                        <a:spcBef>
                          <a:spcPts val="0"/>
                        </a:spcBef>
                        <a:spcAft>
                          <a:spcPts val="0"/>
                        </a:spcAft>
                        <a:buNone/>
                      </a:pPr>
                      <a:r>
                        <a:rPr lang="en-US"/>
                        <a:t>GCS</a:t>
                      </a:r>
                      <a:endParaRPr/>
                    </a:p>
                  </a:txBody>
                  <a:tcPr marT="91425" marB="91425" marR="91425" marL="91425" anchor="ctr"/>
                </a:tc>
                <a:tc>
                  <a:txBody>
                    <a:bodyPr/>
                    <a:lstStyle/>
                    <a:p>
                      <a:pPr indent="0" lvl="0" marL="0" rtl="0" algn="ctr">
                        <a:spcBef>
                          <a:spcPts val="0"/>
                        </a:spcBef>
                        <a:spcAft>
                          <a:spcPts val="0"/>
                        </a:spcAft>
                        <a:buNone/>
                      </a:pPr>
                      <a:r>
                        <a:rPr lang="en-US"/>
                        <a:t>Ground Control Station</a:t>
                      </a:r>
                      <a:endParaRPr/>
                    </a:p>
                  </a:txBody>
                  <a:tcPr marT="91425" marB="91425" marR="91425" marL="91425" anchor="ctr"/>
                </a:tc>
              </a:tr>
              <a:tr h="396200">
                <a:tc>
                  <a:txBody>
                    <a:bodyPr/>
                    <a:lstStyle/>
                    <a:p>
                      <a:pPr indent="0" lvl="0" marL="0" rtl="0" algn="ctr">
                        <a:spcBef>
                          <a:spcPts val="0"/>
                        </a:spcBef>
                        <a:spcAft>
                          <a:spcPts val="0"/>
                        </a:spcAft>
                        <a:buNone/>
                      </a:pPr>
                      <a:r>
                        <a:rPr lang="en-US"/>
                        <a:t>CG</a:t>
                      </a:r>
                      <a:endParaRPr/>
                    </a:p>
                  </a:txBody>
                  <a:tcPr marT="91425" marB="91425" marR="91425" marL="91425" anchor="ctr"/>
                </a:tc>
                <a:tc>
                  <a:txBody>
                    <a:bodyPr/>
                    <a:lstStyle/>
                    <a:p>
                      <a:pPr indent="0" lvl="0" marL="0" rtl="0" algn="ctr">
                        <a:spcBef>
                          <a:spcPts val="0"/>
                        </a:spcBef>
                        <a:spcAft>
                          <a:spcPts val="0"/>
                        </a:spcAft>
                        <a:buNone/>
                      </a:pPr>
                      <a:r>
                        <a:rPr lang="en-US"/>
                        <a:t>Center of gravity</a:t>
                      </a:r>
                      <a:endParaRPr/>
                    </a:p>
                  </a:txBody>
                  <a:tcPr marT="91425" marB="91425" marR="91425" marL="91425" anchor="ctr"/>
                </a:tc>
              </a:tr>
              <a:tr h="396200">
                <a:tc>
                  <a:txBody>
                    <a:bodyPr/>
                    <a:lstStyle/>
                    <a:p>
                      <a:pPr indent="0" lvl="0" marL="0" rtl="0" algn="ctr">
                        <a:spcBef>
                          <a:spcPts val="0"/>
                        </a:spcBef>
                        <a:spcAft>
                          <a:spcPts val="0"/>
                        </a:spcAft>
                        <a:buNone/>
                      </a:pPr>
                      <a:r>
                        <a:rPr lang="en-US"/>
                        <a:t>LCO</a:t>
                      </a:r>
                      <a:endParaRPr/>
                    </a:p>
                  </a:txBody>
                  <a:tcPr marT="91425" marB="91425" marR="91425" marL="91425" anchor="ctr"/>
                </a:tc>
                <a:tc>
                  <a:txBody>
                    <a:bodyPr/>
                    <a:lstStyle/>
                    <a:p>
                      <a:pPr indent="0" lvl="0" marL="0" rtl="0" algn="ctr">
                        <a:spcBef>
                          <a:spcPts val="0"/>
                        </a:spcBef>
                        <a:spcAft>
                          <a:spcPts val="0"/>
                        </a:spcAft>
                        <a:buNone/>
                      </a:pPr>
                      <a:r>
                        <a:rPr lang="en-US"/>
                        <a:t>Launch Control Officer</a:t>
                      </a:r>
                      <a:endParaRPr/>
                    </a:p>
                  </a:txBody>
                  <a:tcPr marT="91425" marB="91425" marR="91425" marL="91425" anchor="ctr"/>
                </a:tc>
              </a:tr>
              <a:tr h="396200">
                <a:tc>
                  <a:txBody>
                    <a:bodyPr/>
                    <a:lstStyle/>
                    <a:p>
                      <a:pPr indent="0" lvl="0" marL="0" rtl="0" algn="ctr">
                        <a:spcBef>
                          <a:spcPts val="0"/>
                        </a:spcBef>
                        <a:spcAft>
                          <a:spcPts val="0"/>
                        </a:spcAft>
                        <a:buNone/>
                      </a:pPr>
                      <a:r>
                        <a:rPr lang="en-US"/>
                        <a:t>RPM</a:t>
                      </a:r>
                      <a:endParaRPr/>
                    </a:p>
                  </a:txBody>
                  <a:tcPr marT="91425" marB="91425" marR="91425" marL="91425" anchor="ctr"/>
                </a:tc>
                <a:tc>
                  <a:txBody>
                    <a:bodyPr/>
                    <a:lstStyle/>
                    <a:p>
                      <a:pPr indent="0" lvl="0" marL="0" rtl="0" algn="ctr">
                        <a:spcBef>
                          <a:spcPts val="0"/>
                        </a:spcBef>
                        <a:spcAft>
                          <a:spcPts val="0"/>
                        </a:spcAft>
                        <a:buNone/>
                      </a:pPr>
                      <a:r>
                        <a:rPr lang="en-US"/>
                        <a:t>Revolution per minute</a:t>
                      </a:r>
                      <a:endParaRPr/>
                    </a:p>
                  </a:txBody>
                  <a:tcPr marT="91425" marB="91425" marR="91425" marL="91425" anchor="ct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30" name="Google Shape;530;p5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1" name="Google Shape;531;p5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532" name="Google Shape;532;p5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33" name="Google Shape;533;p5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34" name="Google Shape;534;p53"/>
          <p:cNvGraphicFramePr/>
          <p:nvPr/>
        </p:nvGraphicFramePr>
        <p:xfrm>
          <a:off x="381000" y="1204950"/>
          <a:ext cx="3000000" cy="3000000"/>
        </p:xfrm>
        <a:graphic>
          <a:graphicData uri="http://schemas.openxmlformats.org/drawingml/2006/table">
            <a:tbl>
              <a:tblPr>
                <a:noFill/>
                <a:tableStyleId>{3B52752B-B22B-4D12-ACF0-D3FAC1B839AE}</a:tableStyleId>
              </a:tblPr>
              <a:tblGrid>
                <a:gridCol w="4337375"/>
                <a:gridCol w="4337375"/>
              </a:tblGrid>
              <a:tr h="396200">
                <a:tc>
                  <a:txBody>
                    <a:bodyPr/>
                    <a:lstStyle/>
                    <a:p>
                      <a:pPr indent="0" lvl="0" marL="0" rtl="0" algn="ctr">
                        <a:spcBef>
                          <a:spcPts val="0"/>
                        </a:spcBef>
                        <a:spcAft>
                          <a:spcPts val="0"/>
                        </a:spcAft>
                        <a:buNone/>
                      </a:pPr>
                      <a:r>
                        <a:rPr lang="en-US">
                          <a:solidFill>
                            <a:srgbClr val="FF0000"/>
                          </a:solidFill>
                        </a:rPr>
                        <a:t>DOME PARACHUTE</a:t>
                      </a:r>
                      <a:endParaRPr>
                        <a:solidFill>
                          <a:srgbClr val="FF0000"/>
                        </a:solidFill>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X TYPE PARACHUTE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Stability is easily ensured by a spill hole.</a:t>
                      </a:r>
                      <a:endParaRPr/>
                    </a:p>
                  </a:txBody>
                  <a:tcPr marT="91425" marB="91425" marR="91425" marL="91425"/>
                </a:tc>
                <a:tc>
                  <a:txBody>
                    <a:bodyPr/>
                    <a:lstStyle/>
                    <a:p>
                      <a:pPr indent="0" lvl="0" marL="0" rtl="0" algn="ctr">
                        <a:spcBef>
                          <a:spcPts val="0"/>
                        </a:spcBef>
                        <a:spcAft>
                          <a:spcPts val="0"/>
                        </a:spcAft>
                        <a:buNone/>
                      </a:pPr>
                      <a:r>
                        <a:rPr lang="en-US"/>
                        <a:t>Easy to stack.</a:t>
                      </a:r>
                      <a:endParaRPr/>
                    </a:p>
                  </a:txBody>
                  <a:tcPr marT="91425" marB="91425" marR="91425" marL="91425"/>
                </a:tc>
              </a:tr>
              <a:tr h="396200">
                <a:tc>
                  <a:txBody>
                    <a:bodyPr/>
                    <a:lstStyle/>
                    <a:p>
                      <a:pPr indent="0" lvl="0" marL="0" rtl="0" algn="ctr">
                        <a:spcBef>
                          <a:spcPts val="0"/>
                        </a:spcBef>
                        <a:spcAft>
                          <a:spcPts val="0"/>
                        </a:spcAft>
                        <a:buNone/>
                      </a:pPr>
                      <a:r>
                        <a:rPr lang="en-US"/>
                        <a:t>High drag coefficient.</a:t>
                      </a:r>
                      <a:endParaRPr/>
                    </a:p>
                  </a:txBody>
                  <a:tcPr marT="91425" marB="91425" marR="91425" marL="91425"/>
                </a:tc>
                <a:tc>
                  <a:txBody>
                    <a:bodyPr/>
                    <a:lstStyle/>
                    <a:p>
                      <a:pPr indent="0" lvl="0" marL="0" rtl="0" algn="ctr">
                        <a:spcBef>
                          <a:spcPts val="0"/>
                        </a:spcBef>
                        <a:spcAft>
                          <a:spcPts val="0"/>
                        </a:spcAft>
                        <a:buNone/>
                      </a:pPr>
                      <a:r>
                        <a:rPr lang="en-US"/>
                        <a:t>Low drag coefficient.</a:t>
                      </a:r>
                      <a:endParaRPr/>
                    </a:p>
                  </a:txBody>
                  <a:tcPr marT="91425" marB="91425" marR="91425" marL="91425"/>
                </a:tc>
              </a:tr>
              <a:tr h="396200">
                <a:tc>
                  <a:txBody>
                    <a:bodyPr/>
                    <a:lstStyle/>
                    <a:p>
                      <a:pPr indent="0" lvl="0" marL="0" rtl="0" algn="ctr">
                        <a:spcBef>
                          <a:spcPts val="0"/>
                        </a:spcBef>
                        <a:spcAft>
                          <a:spcPts val="0"/>
                        </a:spcAft>
                        <a:buNone/>
                      </a:pPr>
                      <a:r>
                        <a:rPr lang="en-US"/>
                        <a:t>Easy to make.</a:t>
                      </a:r>
                      <a:endParaRPr/>
                    </a:p>
                  </a:txBody>
                  <a:tcPr marT="91425" marB="91425" marR="91425" marL="91425"/>
                </a:tc>
                <a:tc>
                  <a:txBody>
                    <a:bodyPr/>
                    <a:lstStyle/>
                    <a:p>
                      <a:pPr indent="0" lvl="0" marL="0" rtl="0" algn="ctr">
                        <a:spcBef>
                          <a:spcPts val="0"/>
                        </a:spcBef>
                        <a:spcAft>
                          <a:spcPts val="0"/>
                        </a:spcAft>
                        <a:buNone/>
                      </a:pPr>
                      <a:r>
                        <a:rPr lang="en-US"/>
                        <a:t>Easy to manufacture.</a:t>
                      </a:r>
                      <a:endParaRPr/>
                    </a:p>
                  </a:txBody>
                  <a:tcPr marT="91425" marB="91425" marR="91425" marL="91425"/>
                </a:tc>
              </a:tr>
              <a:tr h="396200">
                <a:tc>
                  <a:txBody>
                    <a:bodyPr/>
                    <a:lstStyle/>
                    <a:p>
                      <a:pPr indent="0" lvl="0" marL="0" rtl="0" algn="ctr">
                        <a:spcBef>
                          <a:spcPts val="0"/>
                        </a:spcBef>
                        <a:spcAft>
                          <a:spcPts val="0"/>
                        </a:spcAft>
                        <a:buNone/>
                      </a:pPr>
                      <a:r>
                        <a:rPr lang="en-US"/>
                        <a:t>Requires less space when stacked.</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tc>
              </a:tr>
              <a:tr h="396200">
                <a:tc>
                  <a:txBody>
                    <a:bodyPr/>
                    <a:lstStyle/>
                    <a:p>
                      <a:pPr indent="0" lvl="0" marL="0" rtl="0" algn="ctr">
                        <a:spcBef>
                          <a:spcPts val="0"/>
                        </a:spcBef>
                        <a:spcAft>
                          <a:spcPts val="0"/>
                        </a:spcAft>
                        <a:buNone/>
                      </a:pPr>
                      <a:r>
                        <a:rPr lang="en-US"/>
                        <a:t>Horizontal displacement is low.</a:t>
                      </a:r>
                      <a:endParaRPr/>
                    </a:p>
                  </a:txBody>
                  <a:tcPr marT="91425" marB="91425" marR="91425" marL="91425"/>
                </a:tc>
                <a:tc vMerge="1"/>
              </a:tr>
            </a:tbl>
          </a:graphicData>
        </a:graphic>
      </p:graphicFrame>
      <p:sp>
        <p:nvSpPr>
          <p:cNvPr id="535" name="Google Shape;535;p53"/>
          <p:cNvSpPr txBox="1"/>
          <p:nvPr/>
        </p:nvSpPr>
        <p:spPr>
          <a:xfrm>
            <a:off x="438575" y="3921850"/>
            <a:ext cx="861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For the second parachute we also choose dome parachute</a:t>
            </a:r>
            <a:r>
              <a:rPr lang="en-US" sz="2400"/>
              <a:t>:</a:t>
            </a:r>
            <a:endParaRPr sz="2400"/>
          </a:p>
          <a:p>
            <a:pPr indent="0" lvl="0" marL="0" rtl="0" algn="l">
              <a:spcBef>
                <a:spcPts val="0"/>
              </a:spcBef>
              <a:spcAft>
                <a:spcPts val="0"/>
              </a:spcAft>
              <a:buNone/>
            </a:pPr>
            <a:r>
              <a:rPr lang="en-US" sz="2400"/>
              <a:t>•Apogee model </a:t>
            </a:r>
            <a:r>
              <a:rPr lang="en-US" sz="2400"/>
              <a:t>29118</a:t>
            </a:r>
            <a:r>
              <a:rPr lang="en-US" sz="2400"/>
              <a:t> is cheap</a:t>
            </a:r>
            <a:endParaRPr sz="2400"/>
          </a:p>
          <a:p>
            <a:pPr indent="0" lvl="0" marL="0" rtl="0" algn="l">
              <a:spcBef>
                <a:spcPts val="0"/>
              </a:spcBef>
              <a:spcAft>
                <a:spcPts val="0"/>
              </a:spcAft>
              <a:buNone/>
            </a:pPr>
            <a:r>
              <a:rPr lang="en-US" sz="2400"/>
              <a:t>•Apogee model 29118 accomplish all requirement</a:t>
            </a:r>
            <a:endParaRPr sz="2400"/>
          </a:p>
          <a:p>
            <a:pPr indent="0" lvl="0" marL="0" rtl="0" algn="l">
              <a:spcBef>
                <a:spcPts val="0"/>
              </a:spcBef>
              <a:spcAft>
                <a:spcPts val="0"/>
              </a:spcAft>
              <a:buNone/>
            </a:pPr>
            <a:r>
              <a:rPr lang="en-US" sz="2400"/>
              <a:t>•Apogee model 29118 Will be painted orange to meet requirements</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41" name="Google Shape;541;p5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42" name="Google Shape;542;p5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Payload Descent Stability</a:t>
            </a:r>
            <a:r>
              <a:rPr b="1" i="0" lang="en-US" sz="2400" u="none" cap="none" strike="noStrike">
                <a:solidFill>
                  <a:schemeClr val="accent2"/>
                </a:solidFill>
                <a:latin typeface="Arial"/>
                <a:ea typeface="Arial"/>
                <a:cs typeface="Arial"/>
                <a:sym typeface="Arial"/>
              </a:rPr>
              <a:t> Control Strategy Selection and Trade</a:t>
            </a:r>
            <a:endParaRPr/>
          </a:p>
        </p:txBody>
      </p:sp>
      <p:sp>
        <p:nvSpPr>
          <p:cNvPr id="543" name="Google Shape;543;p54"/>
          <p:cNvSpPr txBox="1"/>
          <p:nvPr>
            <p:ph idx="1" type="body"/>
          </p:nvPr>
        </p:nvSpPr>
        <p:spPr>
          <a:xfrm>
            <a:off x="3734100" y="1076650"/>
            <a:ext cx="16758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OPTION A</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44" name="Google Shape;544;p5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45" name="Google Shape;545;p5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46" name="Google Shape;546;p54"/>
          <p:cNvPicPr preferRelativeResize="0"/>
          <p:nvPr/>
        </p:nvPicPr>
        <p:blipFill>
          <a:blip r:embed="rId3">
            <a:alphaModFix/>
          </a:blip>
          <a:stretch>
            <a:fillRect/>
          </a:stretch>
        </p:blipFill>
        <p:spPr>
          <a:xfrm>
            <a:off x="5409900" y="1533842"/>
            <a:ext cx="3276899" cy="4741951"/>
          </a:xfrm>
          <a:prstGeom prst="rect">
            <a:avLst/>
          </a:prstGeom>
          <a:noFill/>
          <a:ln>
            <a:noFill/>
          </a:ln>
        </p:spPr>
      </p:pic>
      <p:sp>
        <p:nvSpPr>
          <p:cNvPr id="547" name="Google Shape;547;p54"/>
          <p:cNvSpPr txBox="1"/>
          <p:nvPr/>
        </p:nvSpPr>
        <p:spPr>
          <a:xfrm>
            <a:off x="228600" y="1533850"/>
            <a:ext cx="35346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lang="en-US"/>
              <a:t>We consider the use of a 3d printed flexible passive </a:t>
            </a:r>
            <a:r>
              <a:rPr lang="en-US"/>
              <a:t>aileron</a:t>
            </a:r>
            <a:r>
              <a:rPr lang="en-US"/>
              <a:t> to improve stability</a:t>
            </a:r>
            <a:endParaRPr/>
          </a:p>
        </p:txBody>
      </p:sp>
      <p:pic>
        <p:nvPicPr>
          <p:cNvPr id="548" name="Google Shape;548;p54"/>
          <p:cNvPicPr preferRelativeResize="0"/>
          <p:nvPr/>
        </p:nvPicPr>
        <p:blipFill>
          <a:blip r:embed="rId4">
            <a:alphaModFix/>
          </a:blip>
          <a:stretch>
            <a:fillRect/>
          </a:stretch>
        </p:blipFill>
        <p:spPr>
          <a:xfrm>
            <a:off x="3734100" y="1533850"/>
            <a:ext cx="1675800" cy="4741951"/>
          </a:xfrm>
          <a:prstGeom prst="rect">
            <a:avLst/>
          </a:prstGeom>
          <a:noFill/>
          <a:ln>
            <a:noFill/>
          </a:ln>
        </p:spPr>
      </p:pic>
      <p:sp>
        <p:nvSpPr>
          <p:cNvPr id="549" name="Google Shape;549;p54"/>
          <p:cNvSpPr txBox="1"/>
          <p:nvPr/>
        </p:nvSpPr>
        <p:spPr>
          <a:xfrm>
            <a:off x="228600" y="3597025"/>
            <a:ext cx="34620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17500" lvl="0" marL="457200" rtl="0" algn="l">
              <a:spcBef>
                <a:spcPts val="0"/>
              </a:spcBef>
              <a:spcAft>
                <a:spcPts val="0"/>
              </a:spcAft>
              <a:buSzPts val="1400"/>
              <a:buChar char="●"/>
            </a:pPr>
            <a:r>
              <a:rPr lang="en-US"/>
              <a:t>Improve stability</a:t>
            </a:r>
            <a:endParaRPr/>
          </a:p>
          <a:p>
            <a:pPr indent="-317500" lvl="0" marL="457200" rtl="0" algn="l">
              <a:spcBef>
                <a:spcPts val="0"/>
              </a:spcBef>
              <a:spcAft>
                <a:spcPts val="0"/>
              </a:spcAft>
              <a:buSzPts val="1400"/>
              <a:buChar char="●"/>
            </a:pPr>
            <a:r>
              <a:rPr lang="en-US"/>
              <a:t>Mitigate bounces inside the container when stowed</a:t>
            </a:r>
            <a:endParaRPr/>
          </a:p>
        </p:txBody>
      </p:sp>
      <p:sp>
        <p:nvSpPr>
          <p:cNvPr id="550" name="Google Shape;550;p54"/>
          <p:cNvSpPr txBox="1"/>
          <p:nvPr/>
        </p:nvSpPr>
        <p:spPr>
          <a:xfrm>
            <a:off x="228600" y="4900275"/>
            <a:ext cx="34620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17500" lvl="0" marL="457200" rtl="0" algn="l">
              <a:spcBef>
                <a:spcPts val="0"/>
              </a:spcBef>
              <a:spcAft>
                <a:spcPts val="0"/>
              </a:spcAft>
              <a:buSzPts val="1400"/>
              <a:buChar char="●"/>
            </a:pPr>
            <a:r>
              <a:rPr lang="en-US"/>
              <a:t>Stability is </a:t>
            </a:r>
            <a:r>
              <a:rPr lang="en-US"/>
              <a:t>slightly</a:t>
            </a:r>
            <a:r>
              <a:rPr lang="en-US"/>
              <a:t> improved</a:t>
            </a:r>
            <a:endParaRPr/>
          </a:p>
          <a:p>
            <a:pPr indent="-317500" lvl="0" marL="457200" rtl="0" algn="l">
              <a:spcBef>
                <a:spcPts val="0"/>
              </a:spcBef>
              <a:spcAft>
                <a:spcPts val="0"/>
              </a:spcAft>
              <a:buSzPts val="1400"/>
              <a:buChar char="●"/>
            </a:pPr>
            <a:r>
              <a:rPr lang="en-US"/>
              <a:t>More weight</a:t>
            </a:r>
            <a:endParaRPr/>
          </a:p>
          <a:p>
            <a:pPr indent="0" lvl="0" marL="45720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56" name="Google Shape;556;p5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57" name="Google Shape;557;p5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Payload Descent Stability</a:t>
            </a:r>
            <a:r>
              <a:rPr b="1" i="0" lang="en-US" sz="2400" u="none" cap="none" strike="noStrike">
                <a:solidFill>
                  <a:schemeClr val="accent2"/>
                </a:solidFill>
                <a:latin typeface="Arial"/>
                <a:ea typeface="Arial"/>
                <a:cs typeface="Arial"/>
                <a:sym typeface="Arial"/>
              </a:rPr>
              <a:t> Control Strategy Selection and Trade</a:t>
            </a:r>
            <a:endParaRPr/>
          </a:p>
        </p:txBody>
      </p:sp>
      <p:sp>
        <p:nvSpPr>
          <p:cNvPr id="558" name="Google Shape;558;p55"/>
          <p:cNvSpPr txBox="1"/>
          <p:nvPr>
            <p:ph idx="1" type="body"/>
          </p:nvPr>
        </p:nvSpPr>
        <p:spPr>
          <a:xfrm>
            <a:off x="3734100" y="1076650"/>
            <a:ext cx="16758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OPTION B</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59" name="Google Shape;559;p5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60" name="Google Shape;560;p5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1" name="Google Shape;561;p55"/>
          <p:cNvSpPr txBox="1"/>
          <p:nvPr/>
        </p:nvSpPr>
        <p:spPr>
          <a:xfrm>
            <a:off x="228600" y="1533850"/>
            <a:ext cx="3534600" cy="147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DESCRIPTION</a:t>
            </a:r>
            <a:endParaRPr/>
          </a:p>
          <a:p>
            <a:pPr indent="-317500" lvl="0" marL="457200" rtl="0" algn="l">
              <a:spcBef>
                <a:spcPts val="0"/>
              </a:spcBef>
              <a:spcAft>
                <a:spcPts val="0"/>
              </a:spcAft>
              <a:buSzPts val="1400"/>
              <a:buChar char="●"/>
            </a:pPr>
            <a:r>
              <a:rPr lang="en-US"/>
              <a:t>We consider that the weight of the payload in the bottom on the container and when deployed it will be 10M away </a:t>
            </a:r>
            <a:r>
              <a:rPr lang="en-US"/>
              <a:t>will</a:t>
            </a:r>
            <a:r>
              <a:rPr lang="en-US"/>
              <a:t> be </a:t>
            </a:r>
            <a:r>
              <a:rPr lang="en-US"/>
              <a:t>enough</a:t>
            </a:r>
            <a:r>
              <a:rPr lang="en-US"/>
              <a:t> to stabilize it.</a:t>
            </a:r>
            <a:endParaRPr/>
          </a:p>
        </p:txBody>
      </p:sp>
      <p:pic>
        <p:nvPicPr>
          <p:cNvPr id="562" name="Google Shape;562;p55"/>
          <p:cNvPicPr preferRelativeResize="0"/>
          <p:nvPr/>
        </p:nvPicPr>
        <p:blipFill>
          <a:blip r:embed="rId3">
            <a:alphaModFix/>
          </a:blip>
          <a:stretch>
            <a:fillRect/>
          </a:stretch>
        </p:blipFill>
        <p:spPr>
          <a:xfrm>
            <a:off x="3735324" y="1531963"/>
            <a:ext cx="1673352" cy="4745736"/>
          </a:xfrm>
          <a:prstGeom prst="rect">
            <a:avLst/>
          </a:prstGeom>
          <a:noFill/>
          <a:ln>
            <a:noFill/>
          </a:ln>
        </p:spPr>
      </p:pic>
      <p:pic>
        <p:nvPicPr>
          <p:cNvPr id="563" name="Google Shape;563;p55"/>
          <p:cNvPicPr preferRelativeResize="0"/>
          <p:nvPr/>
        </p:nvPicPr>
        <p:blipFill>
          <a:blip r:embed="rId4">
            <a:alphaModFix/>
          </a:blip>
          <a:stretch>
            <a:fillRect/>
          </a:stretch>
        </p:blipFill>
        <p:spPr>
          <a:xfrm>
            <a:off x="5408676" y="1531975"/>
            <a:ext cx="3273552" cy="4745737"/>
          </a:xfrm>
          <a:prstGeom prst="rect">
            <a:avLst/>
          </a:prstGeom>
          <a:noFill/>
          <a:ln>
            <a:noFill/>
          </a:ln>
        </p:spPr>
      </p:pic>
      <p:sp>
        <p:nvSpPr>
          <p:cNvPr id="564" name="Google Shape;564;p55"/>
          <p:cNvSpPr txBox="1"/>
          <p:nvPr/>
        </p:nvSpPr>
        <p:spPr>
          <a:xfrm>
            <a:off x="228600" y="3597025"/>
            <a:ext cx="34620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17500" lvl="0" marL="457200" rtl="0" algn="l">
              <a:spcBef>
                <a:spcPts val="0"/>
              </a:spcBef>
              <a:spcAft>
                <a:spcPts val="0"/>
              </a:spcAft>
              <a:buSzPts val="1400"/>
              <a:buChar char="●"/>
            </a:pPr>
            <a:r>
              <a:rPr lang="en-US"/>
              <a:t>Easy to build</a:t>
            </a:r>
            <a:endParaRPr/>
          </a:p>
          <a:p>
            <a:pPr indent="-317500" lvl="0" marL="457200" rtl="0" algn="l">
              <a:spcBef>
                <a:spcPts val="0"/>
              </a:spcBef>
              <a:spcAft>
                <a:spcPts val="0"/>
              </a:spcAft>
              <a:buSzPts val="1400"/>
              <a:buChar char="●"/>
            </a:pPr>
            <a:r>
              <a:rPr lang="en-US"/>
              <a:t>Lightweight</a:t>
            </a:r>
            <a:endParaRPr/>
          </a:p>
        </p:txBody>
      </p:sp>
      <p:sp>
        <p:nvSpPr>
          <p:cNvPr id="565" name="Google Shape;565;p55"/>
          <p:cNvSpPr txBox="1"/>
          <p:nvPr/>
        </p:nvSpPr>
        <p:spPr>
          <a:xfrm>
            <a:off x="228600" y="4900275"/>
            <a:ext cx="34620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17500" lvl="0" marL="457200" rtl="0" algn="l">
              <a:spcBef>
                <a:spcPts val="0"/>
              </a:spcBef>
              <a:spcAft>
                <a:spcPts val="0"/>
              </a:spcAft>
              <a:buSzPts val="1400"/>
              <a:buChar char="●"/>
            </a:pPr>
            <a:r>
              <a:rPr lang="en-US"/>
              <a:t>Stability is </a:t>
            </a:r>
            <a:r>
              <a:rPr lang="en-US"/>
              <a:t>achieved</a:t>
            </a:r>
            <a:r>
              <a:rPr lang="en-US"/>
              <a:t> in a </a:t>
            </a:r>
            <a:r>
              <a:rPr lang="en-US"/>
              <a:t>passive way</a:t>
            </a:r>
            <a:r>
              <a:rPr lang="en-US"/>
              <a:t> and high speed winds can be a problem</a:t>
            </a:r>
            <a:endParaRPr/>
          </a:p>
          <a:p>
            <a:pPr indent="0" lvl="0" marL="4572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71" name="Google Shape;571;p5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72" name="Google Shape;572;p5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573" name="Google Shape;573;p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74" name="Google Shape;574;p5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75" name="Google Shape;575;p56"/>
          <p:cNvGraphicFramePr/>
          <p:nvPr/>
        </p:nvGraphicFramePr>
        <p:xfrm>
          <a:off x="381000" y="1204950"/>
          <a:ext cx="3000000" cy="3000000"/>
        </p:xfrm>
        <a:graphic>
          <a:graphicData uri="http://schemas.openxmlformats.org/drawingml/2006/table">
            <a:tbl>
              <a:tblPr>
                <a:noFill/>
                <a:tableStyleId>{3B52752B-B22B-4D12-ACF0-D3FAC1B839AE}</a:tableStyleId>
              </a:tblPr>
              <a:tblGrid>
                <a:gridCol w="4337375"/>
                <a:gridCol w="4337375"/>
              </a:tblGrid>
              <a:tr h="396200">
                <a:tc>
                  <a:txBody>
                    <a:bodyPr/>
                    <a:lstStyle/>
                    <a:p>
                      <a:pPr indent="0" lvl="0" marL="0" rtl="0" algn="ctr">
                        <a:spcBef>
                          <a:spcPts val="0"/>
                        </a:spcBef>
                        <a:spcAft>
                          <a:spcPts val="0"/>
                        </a:spcAft>
                        <a:buNone/>
                      </a:pPr>
                      <a:r>
                        <a:rPr lang="en-US"/>
                        <a:t>OPTION A</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solidFill>
                            <a:srgbClr val="FF0000"/>
                          </a:solidFill>
                        </a:rPr>
                        <a:t>OPTION B</a:t>
                      </a:r>
                      <a:endParaRPr>
                        <a:solidFill>
                          <a:srgbClr val="FF0000"/>
                        </a:solidFill>
                      </a:endParaRPr>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Stability is </a:t>
                      </a:r>
                      <a:r>
                        <a:rPr lang="en-US"/>
                        <a:t>slightly</a:t>
                      </a:r>
                      <a:r>
                        <a:rPr lang="en-US"/>
                        <a:t> improved.</a:t>
                      </a:r>
                      <a:endParaRPr/>
                    </a:p>
                  </a:txBody>
                  <a:tcPr marT="91425" marB="91425" marR="91425" marL="91425" anchor="ctr"/>
                </a:tc>
                <a:tc>
                  <a:txBody>
                    <a:bodyPr/>
                    <a:lstStyle/>
                    <a:p>
                      <a:pPr indent="0" lvl="0" marL="0" rtl="0" algn="ctr">
                        <a:spcBef>
                          <a:spcPts val="0"/>
                        </a:spcBef>
                        <a:spcAft>
                          <a:spcPts val="0"/>
                        </a:spcAft>
                        <a:buNone/>
                      </a:pPr>
                      <a:r>
                        <a:rPr lang="en-US"/>
                        <a:t>Easy to stack.</a:t>
                      </a:r>
                      <a:endParaRPr/>
                    </a:p>
                  </a:txBody>
                  <a:tcPr marT="91425" marB="91425" marR="91425" marL="91425" anchor="ctr"/>
                </a:tc>
              </a:tr>
              <a:tr h="396225">
                <a:tc rowSpan="3">
                  <a:txBody>
                    <a:bodyPr/>
                    <a:lstStyle/>
                    <a:p>
                      <a:pPr indent="0" lvl="0" marL="0" rtl="0" algn="ctr">
                        <a:spcBef>
                          <a:spcPts val="0"/>
                        </a:spcBef>
                        <a:spcAft>
                          <a:spcPts val="0"/>
                        </a:spcAft>
                        <a:buNone/>
                      </a:pPr>
                      <a:r>
                        <a:rPr lang="en-US"/>
                        <a:t>Mitigate bounces inside the container</a:t>
                      </a:r>
                      <a:endParaRPr/>
                    </a:p>
                  </a:txBody>
                  <a:tcPr marT="91425" marB="91425" marR="91425" marL="91425" anchor="ctr"/>
                </a:tc>
                <a:tc>
                  <a:txBody>
                    <a:bodyPr/>
                    <a:lstStyle/>
                    <a:p>
                      <a:pPr indent="0" lvl="0" marL="0" rtl="0" algn="ctr">
                        <a:spcBef>
                          <a:spcPts val="0"/>
                        </a:spcBef>
                        <a:spcAft>
                          <a:spcPts val="0"/>
                        </a:spcAft>
                        <a:buNone/>
                      </a:pPr>
                      <a:r>
                        <a:rPr lang="en-US"/>
                        <a:t>Easy to manufacture.</a:t>
                      </a:r>
                      <a:endParaRPr/>
                    </a:p>
                  </a:txBody>
                  <a:tcPr marT="91425" marB="91425" marR="91425" marL="91425" anchor="ctr"/>
                </a:tc>
              </a:tr>
              <a:tr h="396225">
                <a:tc vMerge="1"/>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nchor="ctr"/>
                </a:tc>
              </a:tr>
              <a:tr h="396225">
                <a:tc vMerge="1"/>
                <a:tc vMerge="1"/>
              </a:tr>
            </a:tbl>
          </a:graphicData>
        </a:graphic>
      </p:graphicFrame>
      <p:sp>
        <p:nvSpPr>
          <p:cNvPr id="576" name="Google Shape;576;p56"/>
          <p:cNvSpPr txBox="1"/>
          <p:nvPr/>
        </p:nvSpPr>
        <p:spPr>
          <a:xfrm>
            <a:off x="438575" y="3921850"/>
            <a:ext cx="861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choose the option B </a:t>
            </a:r>
            <a:r>
              <a:rPr lang="en-US" sz="2400"/>
              <a:t>because</a:t>
            </a:r>
            <a:r>
              <a:rPr lang="en-US" sz="2400"/>
              <a:t> the option A is not worth the effort to build</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82" name="Google Shape;582;p5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83" name="Google Shape;583;p5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584" name="Google Shape;584;p5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85" name="Google Shape;585;p5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6" name="Google Shape;586;p57"/>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first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587" name="Google Shape;587;p57"/>
          <p:cNvPicPr preferRelativeResize="0"/>
          <p:nvPr/>
        </p:nvPicPr>
        <p:blipFill>
          <a:blip r:embed="rId3">
            <a:alphaModFix/>
          </a:blip>
          <a:stretch>
            <a:fillRect/>
          </a:stretch>
        </p:blipFill>
        <p:spPr>
          <a:xfrm>
            <a:off x="4830875" y="1652300"/>
            <a:ext cx="2324100" cy="1066800"/>
          </a:xfrm>
          <a:prstGeom prst="rect">
            <a:avLst/>
          </a:prstGeom>
          <a:noFill/>
          <a:ln>
            <a:noFill/>
          </a:ln>
        </p:spPr>
      </p:pic>
      <p:sp>
        <p:nvSpPr>
          <p:cNvPr id="588" name="Google Shape;588;p57"/>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594" name="Google Shape;594;p5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95" name="Google Shape;595;p5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596" name="Google Shape;596;p5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597" name="Google Shape;597;p5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98" name="Google Shape;598;p58"/>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599" name="Google Shape;599;p58"/>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00" name="Google Shape;600;p58"/>
          <p:cNvPicPr preferRelativeResize="0"/>
          <p:nvPr/>
        </p:nvPicPr>
        <p:blipFill>
          <a:blip r:embed="rId3">
            <a:alphaModFix/>
          </a:blip>
          <a:stretch>
            <a:fillRect/>
          </a:stretch>
        </p:blipFill>
        <p:spPr>
          <a:xfrm>
            <a:off x="4247475" y="4296800"/>
            <a:ext cx="1114425" cy="657225"/>
          </a:xfrm>
          <a:prstGeom prst="rect">
            <a:avLst/>
          </a:prstGeom>
          <a:noFill/>
          <a:ln>
            <a:noFill/>
          </a:ln>
        </p:spPr>
      </p:pic>
      <p:pic>
        <p:nvPicPr>
          <p:cNvPr id="601" name="Google Shape;601;p58"/>
          <p:cNvPicPr preferRelativeResize="0"/>
          <p:nvPr/>
        </p:nvPicPr>
        <p:blipFill>
          <a:blip r:embed="rId4">
            <a:alphaModFix/>
          </a:blip>
          <a:stretch>
            <a:fillRect/>
          </a:stretch>
        </p:blipFill>
        <p:spPr>
          <a:xfrm>
            <a:off x="1924050" y="1910275"/>
            <a:ext cx="5295900" cy="1390650"/>
          </a:xfrm>
          <a:prstGeom prst="rect">
            <a:avLst/>
          </a:prstGeom>
          <a:noFill/>
          <a:ln>
            <a:noFill/>
          </a:ln>
        </p:spPr>
      </p:pic>
      <p:pic>
        <p:nvPicPr>
          <p:cNvPr id="602" name="Google Shape;602;p58"/>
          <p:cNvPicPr preferRelativeResize="0"/>
          <p:nvPr/>
        </p:nvPicPr>
        <p:blipFill>
          <a:blip r:embed="rId5">
            <a:alphaModFix/>
          </a:blip>
          <a:stretch>
            <a:fillRect/>
          </a:stretch>
        </p:blipFill>
        <p:spPr>
          <a:xfrm>
            <a:off x="3629025" y="3367088"/>
            <a:ext cx="2190750" cy="428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08" name="Google Shape;608;p5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09" name="Google Shape;609;p5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10" name="Google Shape;610;p5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11" name="Google Shape;611;p5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2" name="Google Shape;612;p5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613" name="Google Shape;613;p59"/>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14" name="Google Shape;614;p59"/>
          <p:cNvPicPr preferRelativeResize="0"/>
          <p:nvPr/>
        </p:nvPicPr>
        <p:blipFill>
          <a:blip r:embed="rId3">
            <a:alphaModFix/>
          </a:blip>
          <a:stretch>
            <a:fillRect/>
          </a:stretch>
        </p:blipFill>
        <p:spPr>
          <a:xfrm>
            <a:off x="347650" y="2767000"/>
            <a:ext cx="8448675" cy="1323975"/>
          </a:xfrm>
          <a:prstGeom prst="rect">
            <a:avLst/>
          </a:prstGeom>
          <a:noFill/>
          <a:ln>
            <a:noFill/>
          </a:ln>
        </p:spPr>
      </p:pic>
      <p:pic>
        <p:nvPicPr>
          <p:cNvPr id="615" name="Google Shape;615;p59"/>
          <p:cNvPicPr preferRelativeResize="0"/>
          <p:nvPr/>
        </p:nvPicPr>
        <p:blipFill>
          <a:blip r:embed="rId4">
            <a:alphaModFix/>
          </a:blip>
          <a:stretch>
            <a:fillRect/>
          </a:stretch>
        </p:blipFill>
        <p:spPr>
          <a:xfrm>
            <a:off x="614350" y="5064913"/>
            <a:ext cx="7915275" cy="438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21" name="Google Shape;621;p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22" name="Google Shape;622;p6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23" name="Google Shape;623;p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24" name="Google Shape;624;p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5" name="Google Shape;625;p60"/>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a:t>
            </a:r>
            <a:r>
              <a:rPr lang="en-US">
                <a:solidFill>
                  <a:srgbClr val="000000"/>
                </a:solidFill>
              </a:rPr>
              <a:t>190 mm in diameter with a spill house radius of 21,28 mm for the first parachute</a:t>
            </a:r>
            <a:endParaRPr>
              <a:solidFill>
                <a:srgbClr val="000000"/>
              </a:solidFill>
            </a:endParaRPr>
          </a:p>
        </p:txBody>
      </p:sp>
      <p:sp>
        <p:nvSpPr>
          <p:cNvPr id="626" name="Google Shape;626;p60"/>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27" name="Google Shape;627;p60"/>
          <p:cNvPicPr preferRelativeResize="0"/>
          <p:nvPr/>
        </p:nvPicPr>
        <p:blipFill>
          <a:blip r:embed="rId3">
            <a:alphaModFix/>
          </a:blip>
          <a:stretch>
            <a:fillRect/>
          </a:stretch>
        </p:blipFill>
        <p:spPr>
          <a:xfrm>
            <a:off x="133350" y="2484600"/>
            <a:ext cx="8877300" cy="1257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33" name="Google Shape;633;p6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34" name="Google Shape;634;p6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35" name="Google Shape;635;p6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36" name="Google Shape;636;p6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37" name="Google Shape;637;p6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 first stage</a:t>
            </a:r>
            <a:endParaRPr>
              <a:solidFill>
                <a:srgbClr val="000000"/>
              </a:solidFill>
            </a:endParaRPr>
          </a:p>
        </p:txBody>
      </p:sp>
      <p:sp>
        <p:nvSpPr>
          <p:cNvPr id="638" name="Google Shape;638;p61"/>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39" name="Google Shape;639;p61"/>
          <p:cNvPicPr preferRelativeResize="0"/>
          <p:nvPr/>
        </p:nvPicPr>
        <p:blipFill>
          <a:blip r:embed="rId3">
            <a:alphaModFix/>
          </a:blip>
          <a:stretch>
            <a:fillRect/>
          </a:stretch>
        </p:blipFill>
        <p:spPr>
          <a:xfrm>
            <a:off x="1066800" y="2173275"/>
            <a:ext cx="7010400" cy="3028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45" name="Google Shape;645;p6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46" name="Google Shape;646;p6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47" name="Google Shape;647;p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48" name="Google Shape;648;p6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9" name="Google Shape;649;p6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second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650" name="Google Shape;650;p62"/>
          <p:cNvPicPr preferRelativeResize="0"/>
          <p:nvPr/>
        </p:nvPicPr>
        <p:blipFill>
          <a:blip r:embed="rId3">
            <a:alphaModFix/>
          </a:blip>
          <a:stretch>
            <a:fillRect/>
          </a:stretch>
        </p:blipFill>
        <p:spPr>
          <a:xfrm>
            <a:off x="5047975" y="1632575"/>
            <a:ext cx="2324100" cy="1066800"/>
          </a:xfrm>
          <a:prstGeom prst="rect">
            <a:avLst/>
          </a:prstGeom>
          <a:noFill/>
          <a:ln>
            <a:noFill/>
          </a:ln>
        </p:spPr>
      </p:pic>
      <p:sp>
        <p:nvSpPr>
          <p:cNvPr id="651" name="Google Shape;651;p62"/>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40" name="Google Shape;140;p18"/>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1" name="Google Shape;141;p18"/>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Systems Overview</a:t>
            </a:r>
            <a:endParaRPr/>
          </a:p>
        </p:txBody>
      </p:sp>
      <p:sp>
        <p:nvSpPr>
          <p:cNvPr id="142" name="Google Shape;142;p18"/>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57" name="Google Shape;657;p6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58" name="Google Shape;658;p6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59" name="Google Shape;659;p6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60" name="Google Shape;660;p6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61" name="Google Shape;661;p63"/>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662" name="Google Shape;662;p63"/>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63" name="Google Shape;663;p63"/>
          <p:cNvPicPr preferRelativeResize="0"/>
          <p:nvPr/>
        </p:nvPicPr>
        <p:blipFill>
          <a:blip r:embed="rId3">
            <a:alphaModFix/>
          </a:blip>
          <a:stretch>
            <a:fillRect/>
          </a:stretch>
        </p:blipFill>
        <p:spPr>
          <a:xfrm>
            <a:off x="4247475" y="4296800"/>
            <a:ext cx="1114425" cy="657225"/>
          </a:xfrm>
          <a:prstGeom prst="rect">
            <a:avLst/>
          </a:prstGeom>
          <a:noFill/>
          <a:ln>
            <a:noFill/>
          </a:ln>
        </p:spPr>
      </p:pic>
      <p:pic>
        <p:nvPicPr>
          <p:cNvPr id="664" name="Google Shape;664;p63"/>
          <p:cNvPicPr preferRelativeResize="0"/>
          <p:nvPr/>
        </p:nvPicPr>
        <p:blipFill>
          <a:blip r:embed="rId4">
            <a:alphaModFix/>
          </a:blip>
          <a:stretch>
            <a:fillRect/>
          </a:stretch>
        </p:blipFill>
        <p:spPr>
          <a:xfrm>
            <a:off x="2077200" y="1910650"/>
            <a:ext cx="5294376" cy="1389888"/>
          </a:xfrm>
          <a:prstGeom prst="rect">
            <a:avLst/>
          </a:prstGeom>
          <a:noFill/>
          <a:ln>
            <a:noFill/>
          </a:ln>
        </p:spPr>
      </p:pic>
      <p:pic>
        <p:nvPicPr>
          <p:cNvPr id="665" name="Google Shape;665;p63"/>
          <p:cNvPicPr preferRelativeResize="0"/>
          <p:nvPr/>
        </p:nvPicPr>
        <p:blipFill>
          <a:blip r:embed="rId5">
            <a:alphaModFix/>
          </a:blip>
          <a:stretch>
            <a:fillRect/>
          </a:stretch>
        </p:blipFill>
        <p:spPr>
          <a:xfrm>
            <a:off x="3630168" y="3364992"/>
            <a:ext cx="2194560" cy="4297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71" name="Google Shape;671;p6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72" name="Google Shape;672;p6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73" name="Google Shape;673;p6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74" name="Google Shape;674;p6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5" name="Google Shape;675;p64"/>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676" name="Google Shape;676;p64"/>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77" name="Google Shape;677;p64"/>
          <p:cNvPicPr preferRelativeResize="0"/>
          <p:nvPr/>
        </p:nvPicPr>
        <p:blipFill>
          <a:blip r:embed="rId3">
            <a:alphaModFix/>
          </a:blip>
          <a:stretch>
            <a:fillRect/>
          </a:stretch>
        </p:blipFill>
        <p:spPr>
          <a:xfrm>
            <a:off x="347650" y="2767000"/>
            <a:ext cx="8448675" cy="1323975"/>
          </a:xfrm>
          <a:prstGeom prst="rect">
            <a:avLst/>
          </a:prstGeom>
          <a:noFill/>
          <a:ln>
            <a:noFill/>
          </a:ln>
        </p:spPr>
      </p:pic>
      <p:pic>
        <p:nvPicPr>
          <p:cNvPr id="678" name="Google Shape;678;p64"/>
          <p:cNvPicPr preferRelativeResize="0"/>
          <p:nvPr/>
        </p:nvPicPr>
        <p:blipFill>
          <a:blip r:embed="rId4">
            <a:alphaModFix/>
          </a:blip>
          <a:stretch>
            <a:fillRect/>
          </a:stretch>
        </p:blipFill>
        <p:spPr>
          <a:xfrm>
            <a:off x="614350" y="5064913"/>
            <a:ext cx="7915275" cy="438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84" name="Google Shape;684;p6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85" name="Google Shape;685;p6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86" name="Google Shape;686;p6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87" name="Google Shape;687;p6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8" name="Google Shape;688;p6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a:t>
            </a:r>
            <a:r>
              <a:rPr lang="en-US">
                <a:solidFill>
                  <a:srgbClr val="000000"/>
                </a:solidFill>
              </a:rPr>
              <a:t>190 mm in diameter with a spill house radius of 21,28 mm for the first parachute</a:t>
            </a:r>
            <a:endParaRPr>
              <a:solidFill>
                <a:srgbClr val="000000"/>
              </a:solidFill>
            </a:endParaRPr>
          </a:p>
        </p:txBody>
      </p:sp>
      <p:sp>
        <p:nvSpPr>
          <p:cNvPr id="689" name="Google Shape;689;p65"/>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690" name="Google Shape;690;p65"/>
          <p:cNvPicPr preferRelativeResize="0"/>
          <p:nvPr/>
        </p:nvPicPr>
        <p:blipFill>
          <a:blip r:embed="rId3">
            <a:alphaModFix/>
          </a:blip>
          <a:stretch>
            <a:fillRect/>
          </a:stretch>
        </p:blipFill>
        <p:spPr>
          <a:xfrm>
            <a:off x="133350" y="2484600"/>
            <a:ext cx="8877300" cy="1257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96" name="Google Shape;696;p6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97" name="Google Shape;697;p6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98" name="Google Shape;698;p6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699" name="Google Shape;699;p6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0" name="Google Shape;700;p6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 first stage</a:t>
            </a:r>
            <a:endParaRPr>
              <a:solidFill>
                <a:srgbClr val="000000"/>
              </a:solidFill>
            </a:endParaRPr>
          </a:p>
        </p:txBody>
      </p:sp>
      <p:sp>
        <p:nvSpPr>
          <p:cNvPr id="701" name="Google Shape;701;p66"/>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702" name="Google Shape;702;p66"/>
          <p:cNvPicPr preferRelativeResize="0"/>
          <p:nvPr/>
        </p:nvPicPr>
        <p:blipFill>
          <a:blip r:embed="rId3">
            <a:alphaModFix/>
          </a:blip>
          <a:stretch>
            <a:fillRect/>
          </a:stretch>
        </p:blipFill>
        <p:spPr>
          <a:xfrm>
            <a:off x="1066800" y="2173275"/>
            <a:ext cx="7010400" cy="3028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08" name="Google Shape;708;p6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09" name="Google Shape;709;p6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10" name="Google Shape;710;p6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11" name="Google Shape;711;p6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17" name="Google Shape;717;p68"/>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18" name="Google Shape;718;p68"/>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Mechanical Subsystem Design</a:t>
            </a:r>
            <a:endParaRPr/>
          </a:p>
        </p:txBody>
      </p:sp>
      <p:sp>
        <p:nvSpPr>
          <p:cNvPr id="719" name="Google Shape;719;p68"/>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25" name="Google Shape;725;p6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26" name="Google Shape;726;p6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727" name="Google Shape;727;p6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One slide providing overview of the mechanical subsystem</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overview of major structural elements, material selection, and interface definitions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Include </a:t>
            </a:r>
            <a:r>
              <a:rPr lang="en-US"/>
              <a:t>science payload and container</a:t>
            </a:r>
            <a:r>
              <a:rPr b="0" i="0" lang="en-US" sz="2400" u="none" cap="none" strike="noStrike">
                <a:solidFill>
                  <a:schemeClr val="dk1"/>
                </a:solidFill>
                <a:latin typeface="Arial"/>
                <a:ea typeface="Arial"/>
                <a:cs typeface="Arial"/>
                <a:sym typeface="Arial"/>
              </a:rPr>
              <a:t> mechanical configurations</a:t>
            </a:r>
            <a:endParaRPr/>
          </a:p>
        </p:txBody>
      </p:sp>
      <p:sp>
        <p:nvSpPr>
          <p:cNvPr id="728" name="Google Shape;728;p6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29" name="Google Shape;729;p6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35" name="Google Shape;735;p7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36" name="Google Shape;736;p7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737" name="Google Shape;737;p7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mechanical layout and component selection</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structure of </a:t>
            </a:r>
            <a:r>
              <a:rPr lang="en-US"/>
              <a:t>Container</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Identify location of electrical components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Identify major mechanical parts</a:t>
            </a:r>
            <a:endParaRPr/>
          </a:p>
          <a:p>
            <a:pPr indent="-127000" lvl="2" marL="11430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mechanisms such as springs, hinges, etc.</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at least two mechanica</a:t>
            </a:r>
            <a:r>
              <a:rPr lang="en-US"/>
              <a:t>l </a:t>
            </a:r>
            <a:r>
              <a:rPr b="1" i="0" lang="en-US" sz="2400" u="none" cap="none" strike="noStrike">
                <a:solidFill>
                  <a:schemeClr val="dk1"/>
                </a:solidFill>
                <a:latin typeface="Arial"/>
                <a:ea typeface="Arial"/>
                <a:cs typeface="Arial"/>
                <a:sym typeface="Arial"/>
              </a:rPr>
              <a:t>layouts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Indicate selection and reasons for selection</a:t>
            </a:r>
            <a:endParaRPr b="1" i="0" sz="2400" u="none" cap="none" strike="noStrike">
              <a:solidFill>
                <a:schemeClr val="dk1"/>
              </a:solidFill>
              <a:latin typeface="Arial"/>
              <a:ea typeface="Arial"/>
              <a:cs typeface="Arial"/>
              <a:sym typeface="Arial"/>
            </a:endParaRPr>
          </a:p>
          <a:p>
            <a:pPr indent="-342900" lvl="0" marL="342900" rtl="0" algn="l">
              <a:lnSpc>
                <a:spcPct val="100000"/>
              </a:lnSpc>
              <a:spcBef>
                <a:spcPts val="480"/>
              </a:spcBef>
              <a:spcAft>
                <a:spcPts val="0"/>
              </a:spcAft>
              <a:buClr>
                <a:schemeClr val="dk1"/>
              </a:buClr>
              <a:buSzPts val="2400"/>
              <a:buFont typeface="Arial"/>
              <a:buChar char="•"/>
            </a:pPr>
            <a:r>
              <a:rPr lang="en-US"/>
              <a:t>Show structural material selection(s)</a:t>
            </a:r>
            <a:endParaRPr/>
          </a:p>
        </p:txBody>
      </p:sp>
      <p:sp>
        <p:nvSpPr>
          <p:cNvPr id="738" name="Google Shape;738;p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9" name="Google Shape;739;p7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40" name="Google Shape;740;p70"/>
          <p:cNvSpPr/>
          <p:nvPr/>
        </p:nvSpPr>
        <p:spPr>
          <a:xfrm>
            <a:off x="194700" y="55112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46" name="Google Shape;746;p7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47" name="Google Shape;747;p7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748" name="Google Shape;748;p7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mechanical layout and component selection</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structure of </a:t>
            </a:r>
            <a:r>
              <a:rPr lang="en-US"/>
              <a:t>Payload</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Identify location of electrical components</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Identify major mechanical parts</a:t>
            </a:r>
            <a:endParaRPr/>
          </a:p>
          <a:p>
            <a:pPr indent="-127000" lvl="2" marL="11430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mechanisms such as springs, hinges, etc.</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at least two mechanica</a:t>
            </a:r>
            <a:r>
              <a:rPr lang="en-US"/>
              <a:t>l </a:t>
            </a:r>
            <a:r>
              <a:rPr b="1" i="0" lang="en-US" sz="2400" u="none" cap="none" strike="noStrike">
                <a:solidFill>
                  <a:schemeClr val="dk1"/>
                </a:solidFill>
                <a:latin typeface="Arial"/>
                <a:ea typeface="Arial"/>
                <a:cs typeface="Arial"/>
                <a:sym typeface="Arial"/>
              </a:rPr>
              <a:t>layouts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Indicate selection and reasons for selection</a:t>
            </a:r>
            <a:endParaRPr b="1" i="0" sz="2400" u="none" cap="none" strike="noStrike">
              <a:solidFill>
                <a:schemeClr val="dk1"/>
              </a:solidFill>
              <a:latin typeface="Arial"/>
              <a:ea typeface="Arial"/>
              <a:cs typeface="Arial"/>
              <a:sym typeface="Arial"/>
            </a:endParaRPr>
          </a:p>
          <a:p>
            <a:pPr indent="-342900" lvl="0" marL="342900" rtl="0" algn="l">
              <a:lnSpc>
                <a:spcPct val="100000"/>
              </a:lnSpc>
              <a:spcBef>
                <a:spcPts val="480"/>
              </a:spcBef>
              <a:spcAft>
                <a:spcPts val="0"/>
              </a:spcAft>
              <a:buClr>
                <a:schemeClr val="dk1"/>
              </a:buClr>
              <a:buSzPts val="2400"/>
              <a:buFont typeface="Arial"/>
              <a:buChar char="•"/>
            </a:pPr>
            <a:r>
              <a:rPr lang="en-US"/>
              <a:t>Show structural material selection(s)</a:t>
            </a:r>
            <a:endParaRPr/>
          </a:p>
        </p:txBody>
      </p:sp>
      <p:sp>
        <p:nvSpPr>
          <p:cNvPr id="749" name="Google Shape;749;p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0" name="Google Shape;750;p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51" name="Google Shape;751;p71"/>
          <p:cNvSpPr/>
          <p:nvPr/>
        </p:nvSpPr>
        <p:spPr>
          <a:xfrm>
            <a:off x="194700" y="55112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57" name="Google Shape;757;p7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58" name="Google Shape;758;p7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Pre Deployment</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Configuration Trade &amp; Selection</a:t>
            </a:r>
            <a:endParaRPr/>
          </a:p>
        </p:txBody>
      </p:sp>
      <p:sp>
        <p:nvSpPr>
          <p:cNvPr id="759" name="Google Shape;759;p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how the </a:t>
            </a:r>
            <a:r>
              <a:rPr lang="en-US"/>
              <a:t>payload</a:t>
            </a:r>
            <a:r>
              <a:rPr b="1" i="0" lang="en-US" sz="2400" u="none" cap="none" strike="noStrike">
                <a:solidFill>
                  <a:schemeClr val="dk1"/>
                </a:solidFill>
                <a:latin typeface="Arial"/>
                <a:ea typeface="Arial"/>
                <a:cs typeface="Arial"/>
                <a:sym typeface="Arial"/>
              </a:rPr>
              <a:t> is stowed in the </a:t>
            </a:r>
            <a:r>
              <a:rPr lang="en-US"/>
              <a:t>container</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Show stowed configuration diagram</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Explain mechanisms used to keep payload in stowed configuration</a:t>
            </a:r>
            <a:endParaRPr/>
          </a:p>
        </p:txBody>
      </p:sp>
      <p:sp>
        <p:nvSpPr>
          <p:cNvPr id="760" name="Google Shape;760;p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1" name="Google Shape;761;p7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62" name="Google Shape;762;p72"/>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48" name="Google Shape;148;p1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9" name="Google Shape;149;p1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150" name="Google Shape;150;p1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80"/>
              </a:spcBef>
              <a:spcAft>
                <a:spcPts val="0"/>
              </a:spcAft>
              <a:buNone/>
            </a:pPr>
            <a:r>
              <a:t/>
            </a:r>
            <a:endParaRPr sz="1700"/>
          </a:p>
          <a:p>
            <a:pPr indent="0" lvl="0" marL="0" marR="0" rtl="0" algn="ctr">
              <a:lnSpc>
                <a:spcPct val="100000"/>
              </a:lnSpc>
              <a:spcBef>
                <a:spcPts val="480"/>
              </a:spcBef>
              <a:spcAft>
                <a:spcPts val="0"/>
              </a:spcAft>
              <a:buNone/>
            </a:pPr>
            <a:r>
              <a:rPr lang="en-US" sz="1700"/>
              <a:t>MAIN OBJECTIVES</a:t>
            </a:r>
            <a:endParaRPr sz="1700"/>
          </a:p>
          <a:p>
            <a:pPr indent="0" lvl="0" marL="0" marR="0" rtl="0" algn="l">
              <a:lnSpc>
                <a:spcPct val="100000"/>
              </a:lnSpc>
              <a:spcBef>
                <a:spcPts val="480"/>
              </a:spcBef>
              <a:spcAft>
                <a:spcPts val="0"/>
              </a:spcAft>
              <a:buNone/>
            </a:pPr>
            <a:r>
              <a:rPr lang="en-US" sz="1700"/>
              <a:t>Design a Cansat that shall consist of a container and a payload. The Cansat shall be launched to an altitude ranging from 670 meters to 725 meters above the launch site and deployed near apogee (peak altitude). </a:t>
            </a:r>
            <a:endParaRPr sz="1700"/>
          </a:p>
          <a:p>
            <a:pPr indent="-336550" lvl="0" marL="457200" marR="0" rtl="0" algn="l">
              <a:lnSpc>
                <a:spcPct val="100000"/>
              </a:lnSpc>
              <a:spcBef>
                <a:spcPts val="480"/>
              </a:spcBef>
              <a:spcAft>
                <a:spcPts val="0"/>
              </a:spcAft>
              <a:buSzPts val="1700"/>
              <a:buChar char="●"/>
            </a:pPr>
            <a:r>
              <a:rPr lang="en-US" sz="1700"/>
              <a:t>The Cansat must survive the forces incurred at launch and deployment. </a:t>
            </a:r>
            <a:endParaRPr sz="1700"/>
          </a:p>
          <a:p>
            <a:pPr indent="-336550" lvl="0" marL="457200" marR="0" rtl="0" algn="l">
              <a:lnSpc>
                <a:spcPct val="100000"/>
              </a:lnSpc>
              <a:spcBef>
                <a:spcPts val="0"/>
              </a:spcBef>
              <a:spcAft>
                <a:spcPts val="0"/>
              </a:spcAft>
              <a:buSzPts val="1700"/>
              <a:buChar char="●"/>
            </a:pPr>
            <a:r>
              <a:rPr lang="en-US" sz="1700"/>
              <a:t>The Cansat shall descend using a parachute at a rate of 15 m/s. </a:t>
            </a:r>
            <a:endParaRPr sz="1700"/>
          </a:p>
          <a:p>
            <a:pPr indent="-336550" lvl="0" marL="457200" marR="0" rtl="0" algn="l">
              <a:lnSpc>
                <a:spcPct val="100000"/>
              </a:lnSpc>
              <a:spcBef>
                <a:spcPts val="0"/>
              </a:spcBef>
              <a:spcAft>
                <a:spcPts val="0"/>
              </a:spcAft>
              <a:buSzPts val="1700"/>
              <a:buChar char="●"/>
            </a:pPr>
            <a:r>
              <a:rPr lang="en-US" sz="1700"/>
              <a:t>At 400 meters, the Cansat shall deploy a larger parachute to reduce the descent rate to 5 m/s. </a:t>
            </a:r>
            <a:endParaRPr sz="1700"/>
          </a:p>
          <a:p>
            <a:pPr indent="-336550" lvl="0" marL="457200" marR="0" rtl="0" algn="l">
              <a:lnSpc>
                <a:spcPct val="100000"/>
              </a:lnSpc>
              <a:spcBef>
                <a:spcPts val="0"/>
              </a:spcBef>
              <a:spcAft>
                <a:spcPts val="0"/>
              </a:spcAft>
              <a:buSzPts val="1700"/>
              <a:buChar char="●"/>
            </a:pPr>
            <a:r>
              <a:rPr lang="en-US" sz="1700"/>
              <a:t>At 300 meters, the Cansat shall release a tethered payload to a distance of 10 meters in 20 seconds. </a:t>
            </a:r>
            <a:endParaRPr sz="1700"/>
          </a:p>
          <a:p>
            <a:pPr indent="-336550" lvl="0" marL="457200" marR="0" rtl="0" algn="l">
              <a:lnSpc>
                <a:spcPct val="100000"/>
              </a:lnSpc>
              <a:spcBef>
                <a:spcPts val="0"/>
              </a:spcBef>
              <a:spcAft>
                <a:spcPts val="0"/>
              </a:spcAft>
              <a:buSzPts val="1700"/>
              <a:buChar char="●"/>
            </a:pPr>
            <a:r>
              <a:rPr lang="en-US" sz="1700"/>
              <a:t>During that time, the payload shall maintain the orientation of a video camera pointing in the south direction. </a:t>
            </a:r>
            <a:endParaRPr sz="1700"/>
          </a:p>
          <a:p>
            <a:pPr indent="-336550" lvl="0" marL="457200" marR="0" rtl="0" algn="l">
              <a:lnSpc>
                <a:spcPct val="100000"/>
              </a:lnSpc>
              <a:spcBef>
                <a:spcPts val="0"/>
              </a:spcBef>
              <a:spcAft>
                <a:spcPts val="0"/>
              </a:spcAft>
              <a:buSzPts val="1700"/>
              <a:buChar char="●"/>
            </a:pPr>
            <a:r>
              <a:rPr lang="en-US" sz="1700"/>
              <a:t>The video camera shall be pointed 45 degrees downward to assure terrain is in the video. </a:t>
            </a:r>
            <a:endParaRPr sz="1700"/>
          </a:p>
        </p:txBody>
      </p:sp>
      <p:sp>
        <p:nvSpPr>
          <p:cNvPr id="151" name="Google Shape;151;p1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52" name="Google Shape;152;p1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68" name="Google Shape;768;p7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69" name="Google Shape;769;p7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Deployment </a:t>
            </a:r>
            <a:endParaRPr b="1" i="0" sz="24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Configuration Trade &amp; Selection</a:t>
            </a:r>
            <a:endParaRPr/>
          </a:p>
        </p:txBody>
      </p:sp>
      <p:sp>
        <p:nvSpPr>
          <p:cNvPr id="770" name="Google Shape;770;p7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how the </a:t>
            </a:r>
            <a:r>
              <a:rPr lang="en-US"/>
              <a:t>payload transitions from stowed to deployed configuration</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Explain mechanisms used to transition to deployed </a:t>
            </a:r>
            <a:r>
              <a:rPr lang="en-US"/>
              <a:t>configuration</a:t>
            </a:r>
            <a:r>
              <a:rPr b="1" i="0" lang="en-US" sz="2400" u="none" cap="none" strike="noStrike">
                <a:solidFill>
                  <a:schemeClr val="dk1"/>
                </a:solidFill>
                <a:latin typeface="Arial"/>
                <a:ea typeface="Arial"/>
                <a:cs typeface="Arial"/>
                <a:sym typeface="Arial"/>
              </a:rPr>
              <a:t>, ie hinges, springs, etc.</a:t>
            </a:r>
            <a:endParaRPr/>
          </a:p>
        </p:txBody>
      </p:sp>
      <p:sp>
        <p:nvSpPr>
          <p:cNvPr id="771" name="Google Shape;771;p7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2" name="Google Shape;772;p7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73" name="Google Shape;773;p73"/>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79" name="Google Shape;779;p7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80" name="Google Shape;780;p7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Tether Design</a:t>
            </a:r>
            <a:r>
              <a:rPr b="1" i="0" lang="en-US" sz="2400" u="none" cap="none" strike="noStrike">
                <a:solidFill>
                  <a:schemeClr val="accent2"/>
                </a:solidFill>
                <a:latin typeface="Arial"/>
                <a:ea typeface="Arial"/>
                <a:cs typeface="Arial"/>
                <a:sym typeface="Arial"/>
              </a:rPr>
              <a:t> Trade &amp; Selection</a:t>
            </a:r>
            <a:endParaRPr/>
          </a:p>
        </p:txBody>
      </p:sp>
      <p:sp>
        <p:nvSpPr>
          <p:cNvPr id="781" name="Google Shape;781;p7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how the </a:t>
            </a:r>
            <a:r>
              <a:rPr lang="en-US"/>
              <a:t>tether is unspooled</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Explain mechanisms used </a:t>
            </a:r>
            <a:r>
              <a:rPr lang="en-US"/>
              <a:t>to control the unspooling rate</a:t>
            </a:r>
            <a:endParaRPr/>
          </a:p>
          <a:p>
            <a:pPr indent="0" lvl="0" marL="342900" marR="0" rtl="0" algn="l">
              <a:lnSpc>
                <a:spcPct val="100000"/>
              </a:lnSpc>
              <a:spcBef>
                <a:spcPts val="480"/>
              </a:spcBef>
              <a:spcAft>
                <a:spcPts val="0"/>
              </a:spcAft>
              <a:buSzPts val="2400"/>
              <a:buNone/>
            </a:pPr>
            <a:r>
              <a:t/>
            </a:r>
            <a:endParaRPr/>
          </a:p>
        </p:txBody>
      </p:sp>
      <p:sp>
        <p:nvSpPr>
          <p:cNvPr id="782" name="Google Shape;782;p7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3" name="Google Shape;783;p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84" name="Google Shape;784;p74"/>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90" name="Google Shape;790;p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91" name="Google Shape;791;p7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Tether Material</a:t>
            </a:r>
            <a:r>
              <a:rPr b="1" i="0" lang="en-US" sz="2400" u="none" cap="none" strike="noStrike">
                <a:solidFill>
                  <a:schemeClr val="accent2"/>
                </a:solidFill>
                <a:latin typeface="Arial"/>
                <a:ea typeface="Arial"/>
                <a:cs typeface="Arial"/>
                <a:sym typeface="Arial"/>
              </a:rPr>
              <a:t> Trade &amp; Selection</a:t>
            </a:r>
            <a:endParaRPr/>
          </a:p>
        </p:txBody>
      </p:sp>
      <p:sp>
        <p:nvSpPr>
          <p:cNvPr id="792" name="Google Shape;792;p7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Key trade issues related to the </a:t>
            </a:r>
            <a:r>
              <a:rPr lang="en-US"/>
              <a:t>tether material</a:t>
            </a:r>
            <a:endParaRPr/>
          </a:p>
          <a:p>
            <a:pPr indent="-342900" lvl="0" marL="342900" marR="0" rtl="0" algn="l">
              <a:lnSpc>
                <a:spcPct val="100000"/>
              </a:lnSpc>
              <a:spcBef>
                <a:spcPts val="0"/>
              </a:spcBef>
              <a:spcAft>
                <a:spcPts val="0"/>
              </a:spcAft>
              <a:buClr>
                <a:schemeClr val="dk1"/>
              </a:buClr>
              <a:buSzPts val="2400"/>
              <a:buFont typeface="Arial"/>
              <a:buChar char="•"/>
            </a:pPr>
            <a:r>
              <a:rPr lang="en-US"/>
              <a:t>Selection of material and reasons for selection</a:t>
            </a:r>
            <a:endParaRPr/>
          </a:p>
        </p:txBody>
      </p:sp>
      <p:sp>
        <p:nvSpPr>
          <p:cNvPr id="793" name="Google Shape;793;p7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4" name="Google Shape;794;p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795" name="Google Shape;795;p75"/>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First Parachute Attachment Mechanism</a:t>
            </a:r>
            <a:endParaRPr/>
          </a:p>
        </p:txBody>
      </p:sp>
      <p:sp>
        <p:nvSpPr>
          <p:cNvPr id="802" name="Google Shape;802;p76"/>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2400"/>
              <a:buChar char="•"/>
            </a:pPr>
            <a:r>
              <a:rPr lang="en-US"/>
              <a:t>Describe how the parachute will be attached to the container and how it is stowed before being released</a:t>
            </a:r>
            <a:endParaRPr/>
          </a:p>
          <a:p>
            <a:pPr indent="-342900" lvl="0" marL="342900" marR="0" rtl="0" algn="l">
              <a:lnSpc>
                <a:spcPct val="100000"/>
              </a:lnSpc>
              <a:spcBef>
                <a:spcPts val="0"/>
              </a:spcBef>
              <a:spcAft>
                <a:spcPts val="0"/>
              </a:spcAft>
              <a:buClr>
                <a:schemeClr val="dk1"/>
              </a:buClr>
              <a:buSzPts val="2400"/>
              <a:buFont typeface="Arial"/>
              <a:buChar char="•"/>
            </a:pPr>
            <a:r>
              <a:rPr lang="en-US"/>
              <a:t>Include:</a:t>
            </a:r>
            <a:endParaRPr/>
          </a:p>
          <a:p>
            <a:pPr indent="-228600" lvl="2" marL="1143000" rtl="0" algn="l">
              <a:lnSpc>
                <a:spcPct val="100000"/>
              </a:lnSpc>
              <a:spcBef>
                <a:spcPts val="400"/>
              </a:spcBef>
              <a:spcAft>
                <a:spcPts val="0"/>
              </a:spcAft>
              <a:buSzPts val="2000"/>
              <a:buChar char="•"/>
            </a:pPr>
            <a:r>
              <a:rPr lang="en-US"/>
              <a:t>Diagrams</a:t>
            </a:r>
            <a:endParaRPr/>
          </a:p>
          <a:p>
            <a:pPr indent="-228600" lvl="2" marL="1143000" rtl="0" algn="l">
              <a:lnSpc>
                <a:spcPct val="100000"/>
              </a:lnSpc>
              <a:spcBef>
                <a:spcPts val="400"/>
              </a:spcBef>
              <a:spcAft>
                <a:spcPts val="0"/>
              </a:spcAft>
              <a:buSzPts val="2000"/>
              <a:buChar char="•"/>
            </a:pPr>
            <a:r>
              <a:rPr lang="en-US"/>
              <a:t>Method of operation</a:t>
            </a:r>
            <a:endParaRPr/>
          </a:p>
          <a:p>
            <a:pPr indent="-285750" lvl="1" marL="742950" rtl="0" algn="l">
              <a:lnSpc>
                <a:spcPct val="100000"/>
              </a:lnSpc>
              <a:spcBef>
                <a:spcPts val="480"/>
              </a:spcBef>
              <a:spcAft>
                <a:spcPts val="0"/>
              </a:spcAft>
              <a:buSzPts val="2400"/>
              <a:buChar char="–"/>
            </a:pPr>
            <a:r>
              <a:rPr lang="en-US"/>
              <a:t>Be detailed in how it works. </a:t>
            </a:r>
            <a:endParaRPr/>
          </a:p>
          <a:p>
            <a:pPr indent="-285750" lvl="1" marL="742950" rtl="0" algn="l">
              <a:lnSpc>
                <a:spcPct val="100000"/>
              </a:lnSpc>
              <a:spcBef>
                <a:spcPts val="480"/>
              </a:spcBef>
              <a:spcAft>
                <a:spcPts val="0"/>
              </a:spcAft>
              <a:buSzPts val="2400"/>
              <a:buChar char="–"/>
            </a:pPr>
            <a:r>
              <a:rPr lang="en-US"/>
              <a:t>Keep it simple. Parachute just sits on top of container.</a:t>
            </a:r>
            <a:endParaRPr/>
          </a:p>
          <a:p>
            <a:pPr indent="-38100" lvl="0" marL="342900" rtl="0" algn="l">
              <a:lnSpc>
                <a:spcPct val="100000"/>
              </a:lnSpc>
              <a:spcBef>
                <a:spcPts val="480"/>
              </a:spcBef>
              <a:spcAft>
                <a:spcPts val="0"/>
              </a:spcAft>
              <a:buSzPts val="2400"/>
              <a:buNone/>
            </a:pPr>
            <a:r>
              <a:t/>
            </a:r>
            <a:endParaRPr/>
          </a:p>
        </p:txBody>
      </p:sp>
      <p:sp>
        <p:nvSpPr>
          <p:cNvPr id="803" name="Google Shape;803;p7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804" name="Google Shape;804;p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05" name="Google Shape;805;p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06" name="Google Shape;806;p7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7"/>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Second Parachute Deployment Mechanism Trade and Selection</a:t>
            </a:r>
            <a:endParaRPr/>
          </a:p>
        </p:txBody>
      </p:sp>
      <p:sp>
        <p:nvSpPr>
          <p:cNvPr id="813" name="Google Shape;813;p77"/>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SzPts val="2400"/>
              <a:buChar char="•"/>
            </a:pPr>
            <a:r>
              <a:rPr lang="en-US"/>
              <a:t>Describe how the parachute will be attached to the container, how it is stowed before being released and how it is released</a:t>
            </a:r>
            <a:endParaRPr/>
          </a:p>
          <a:p>
            <a:pPr indent="-342900" lvl="0" marL="342900" marR="0" rtl="0" algn="l">
              <a:lnSpc>
                <a:spcPct val="100000"/>
              </a:lnSpc>
              <a:spcBef>
                <a:spcPts val="0"/>
              </a:spcBef>
              <a:spcAft>
                <a:spcPts val="0"/>
              </a:spcAft>
              <a:buClr>
                <a:schemeClr val="dk1"/>
              </a:buClr>
              <a:buSzPts val="2400"/>
              <a:buFont typeface="Arial"/>
              <a:buChar char="•"/>
            </a:pPr>
            <a:r>
              <a:rPr lang="en-US"/>
              <a:t>Include:</a:t>
            </a:r>
            <a:endParaRPr/>
          </a:p>
          <a:p>
            <a:pPr indent="-228600" lvl="2" marL="1143000" rtl="0" algn="l">
              <a:lnSpc>
                <a:spcPct val="100000"/>
              </a:lnSpc>
              <a:spcBef>
                <a:spcPts val="400"/>
              </a:spcBef>
              <a:spcAft>
                <a:spcPts val="0"/>
              </a:spcAft>
              <a:buSzPts val="2000"/>
              <a:buChar char="•"/>
            </a:pPr>
            <a:r>
              <a:rPr lang="en-US"/>
              <a:t>Diagrams</a:t>
            </a:r>
            <a:endParaRPr/>
          </a:p>
          <a:p>
            <a:pPr indent="-228600" lvl="2" marL="1143000" rtl="0" algn="l">
              <a:lnSpc>
                <a:spcPct val="100000"/>
              </a:lnSpc>
              <a:spcBef>
                <a:spcPts val="400"/>
              </a:spcBef>
              <a:spcAft>
                <a:spcPts val="0"/>
              </a:spcAft>
              <a:buSzPts val="2000"/>
              <a:buChar char="•"/>
            </a:pPr>
            <a:r>
              <a:rPr lang="en-US"/>
              <a:t>Method of operation</a:t>
            </a:r>
            <a:endParaRPr/>
          </a:p>
          <a:p>
            <a:pPr indent="-285750" lvl="1" marL="742950" rtl="0" algn="l">
              <a:lnSpc>
                <a:spcPct val="100000"/>
              </a:lnSpc>
              <a:spcBef>
                <a:spcPts val="480"/>
              </a:spcBef>
              <a:spcAft>
                <a:spcPts val="0"/>
              </a:spcAft>
              <a:buSzPts val="2400"/>
              <a:buChar char="–"/>
            </a:pPr>
            <a:r>
              <a:rPr lang="en-US"/>
              <a:t>Be detailed in how it works. </a:t>
            </a:r>
            <a:endParaRPr/>
          </a:p>
          <a:p>
            <a:pPr indent="-38100" lvl="0" marL="342900" rtl="0" algn="l">
              <a:lnSpc>
                <a:spcPct val="100000"/>
              </a:lnSpc>
              <a:spcBef>
                <a:spcPts val="480"/>
              </a:spcBef>
              <a:spcAft>
                <a:spcPts val="0"/>
              </a:spcAft>
              <a:buSzPts val="2400"/>
              <a:buNone/>
            </a:pPr>
            <a:r>
              <a:t/>
            </a:r>
            <a:endParaRPr/>
          </a:p>
        </p:txBody>
      </p:sp>
      <p:sp>
        <p:nvSpPr>
          <p:cNvPr id="814" name="Google Shape;814;p7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815" name="Google Shape;815;p7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16" name="Google Shape;816;p7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17" name="Google Shape;817;p7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Electronics Structural Integrity</a:t>
            </a:r>
            <a:endParaRPr/>
          </a:p>
        </p:txBody>
      </p:sp>
      <p:sp>
        <p:nvSpPr>
          <p:cNvPr id="823" name="Google Shape;823;p7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Electronic component mounting methods</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Electronic component enclosures</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Securing electrical connections (glue, tape, etc.)</a:t>
            </a:r>
            <a:endParaRPr/>
          </a:p>
          <a:p>
            <a:pPr indent="-2603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Consider required judge verification during pre-flight check in</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Descent control attachments</a:t>
            </a:r>
            <a:endParaRPr/>
          </a:p>
        </p:txBody>
      </p:sp>
      <p:sp>
        <p:nvSpPr>
          <p:cNvPr id="824" name="Google Shape;824;p7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25" name="Google Shape;825;p7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26" name="Google Shape;826;p7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32" name="Google Shape;832;p7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Table(s) providing the following:</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Mass of </a:t>
            </a:r>
            <a:r>
              <a:rPr lang="en-US"/>
              <a:t>each </a:t>
            </a:r>
            <a:r>
              <a:rPr b="0" i="0" lang="en-US" sz="2400" u="none" cap="none" strike="noStrike">
                <a:solidFill>
                  <a:schemeClr val="dk1"/>
                </a:solidFill>
                <a:latin typeface="Arial"/>
                <a:ea typeface="Arial"/>
                <a:cs typeface="Arial"/>
                <a:sym typeface="Arial"/>
              </a:rPr>
              <a:t>component</a:t>
            </a:r>
            <a:r>
              <a:rPr lang="en-US"/>
              <a:t> of payload and container</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Mass of </a:t>
            </a:r>
            <a:r>
              <a:rPr lang="en-US"/>
              <a:t>each</a:t>
            </a:r>
            <a:r>
              <a:rPr b="0" i="0" lang="en-US" sz="2400" u="none" cap="none" strike="noStrike">
                <a:solidFill>
                  <a:schemeClr val="dk1"/>
                </a:solidFill>
                <a:latin typeface="Arial"/>
                <a:ea typeface="Arial"/>
                <a:cs typeface="Arial"/>
                <a:sym typeface="Arial"/>
              </a:rPr>
              <a:t> structural element</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Sources/uncertainties – whether the masses are estimates, from data sheets, measured values, etc.</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Total mass of all comp</a:t>
            </a:r>
            <a:r>
              <a:rPr lang="en-US"/>
              <a:t>onents and structural elements</a:t>
            </a:r>
            <a:endParaRPr/>
          </a:p>
          <a:p>
            <a:pPr indent="-285750" lvl="1" marL="742950" marR="0" rtl="0" algn="l">
              <a:lnSpc>
                <a:spcPct val="100000"/>
              </a:lnSpc>
              <a:spcBef>
                <a:spcPts val="480"/>
              </a:spcBef>
              <a:spcAft>
                <a:spcPts val="0"/>
              </a:spcAft>
              <a:buClr>
                <a:schemeClr val="dk1"/>
              </a:buClr>
              <a:buSzPts val="2400"/>
              <a:buFont typeface="Arial"/>
              <a:buChar char="–"/>
            </a:pPr>
            <a:r>
              <a:rPr lang="en-US"/>
              <a:t>Margin : The amount of mass (in grams) in which the mass budget meets, exceeds, or falls short of the mass requirement</a:t>
            </a:r>
            <a:endParaRPr/>
          </a:p>
          <a:p>
            <a:pPr indent="-342900" lvl="0" marL="342900" rtl="0" algn="l">
              <a:lnSpc>
                <a:spcPct val="100000"/>
              </a:lnSpc>
              <a:spcBef>
                <a:spcPts val="480"/>
              </a:spcBef>
              <a:spcAft>
                <a:spcPts val="0"/>
              </a:spcAft>
              <a:buClr>
                <a:schemeClr val="dk1"/>
              </a:buClr>
              <a:buSzPts val="2400"/>
              <a:buFont typeface="Arial"/>
              <a:buChar char="•"/>
            </a:pPr>
            <a:r>
              <a:rPr lang="en-US"/>
              <a:t>Method of correction to meet mass requirement (based on the margin listed above)</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Must clearly distinguish between </a:t>
            </a:r>
            <a:r>
              <a:rPr lang="en-US"/>
              <a:t>Container</a:t>
            </a:r>
            <a:r>
              <a:rPr b="1" i="0" lang="en-US" sz="2400" u="none" cap="none" strike="noStrike">
                <a:solidFill>
                  <a:schemeClr val="dk1"/>
                </a:solidFill>
                <a:latin typeface="Arial"/>
                <a:ea typeface="Arial"/>
                <a:cs typeface="Arial"/>
                <a:sym typeface="Arial"/>
              </a:rPr>
              <a:t> and </a:t>
            </a:r>
            <a:r>
              <a:rPr lang="en-US"/>
              <a:t>Payload</a:t>
            </a:r>
            <a:r>
              <a:rPr b="1" i="0" lang="en-US" sz="2400" u="none" cap="none" strike="noStrike">
                <a:solidFill>
                  <a:schemeClr val="dk1"/>
                </a:solidFill>
                <a:latin typeface="Arial"/>
                <a:ea typeface="Arial"/>
                <a:cs typeface="Arial"/>
                <a:sym typeface="Arial"/>
              </a:rPr>
              <a:t> masses</a:t>
            </a:r>
            <a:endParaRPr/>
          </a:p>
        </p:txBody>
      </p:sp>
      <p:sp>
        <p:nvSpPr>
          <p:cNvPr id="833" name="Google Shape;833;p7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34" name="Google Shape;834;p7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835" name="Google Shape;835;p7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36" name="Google Shape;836;p79"/>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0"/>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42" name="Google Shape;842;p80"/>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Communication and Data Handling (CDH) Subsystem Design</a:t>
            </a:r>
            <a:endParaRPr/>
          </a:p>
        </p:txBody>
      </p:sp>
      <p:sp>
        <p:nvSpPr>
          <p:cNvPr id="843" name="Google Shape;843;p80"/>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Presenter Name(s) Go Here</a:t>
            </a:r>
            <a:endParaRPr/>
          </a:p>
        </p:txBody>
      </p:sp>
      <p:sp>
        <p:nvSpPr>
          <p:cNvPr id="844" name="Google Shape;844;p80"/>
          <p:cNvSpPr txBox="1"/>
          <p:nvPr>
            <p:ph idx="11" type="ftr"/>
          </p:nvPr>
        </p:nvSpPr>
        <p:spPr>
          <a:xfrm>
            <a:off x="2581075" y="6478575"/>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50" name="Google Shape;850;p8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51" name="Google Shape;851;p8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Command Data Handler (</a:t>
            </a:r>
            <a:r>
              <a:rPr b="1" i="0" lang="en-US" sz="2400" u="none" cap="none" strike="noStrike">
                <a:solidFill>
                  <a:schemeClr val="accent2"/>
                </a:solidFill>
                <a:latin typeface="Arial"/>
                <a:ea typeface="Arial"/>
                <a:cs typeface="Arial"/>
                <a:sym typeface="Arial"/>
              </a:rPr>
              <a:t>CDH) Overview</a:t>
            </a:r>
            <a:endParaRPr/>
          </a:p>
        </p:txBody>
      </p:sp>
      <p:sp>
        <p:nvSpPr>
          <p:cNvPr id="852" name="Google Shape;852;p8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One slide providing overview of the payload CDH subsystem</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Should include selected components (with brief mention of what each component is for)</a:t>
            </a:r>
            <a:endParaRPr b="0" i="0" sz="2400" u="none" cap="none" strike="noStrike">
              <a:solidFill>
                <a:schemeClr val="dk1"/>
              </a:solidFill>
              <a:latin typeface="Arial"/>
              <a:ea typeface="Arial"/>
              <a:cs typeface="Arial"/>
              <a:sym typeface="Arial"/>
            </a:endParaRPr>
          </a:p>
          <a:p>
            <a:pPr indent="-285750" lvl="1" marL="742950" rtl="0" algn="l">
              <a:lnSpc>
                <a:spcPct val="100000"/>
              </a:lnSpc>
              <a:spcBef>
                <a:spcPts val="480"/>
              </a:spcBef>
              <a:spcAft>
                <a:spcPts val="0"/>
              </a:spcAft>
              <a:buClr>
                <a:schemeClr val="dk1"/>
              </a:buClr>
              <a:buSzPts val="2400"/>
              <a:buFont typeface="Arial"/>
              <a:buChar char="–"/>
            </a:pPr>
            <a:r>
              <a:rPr lang="en-US"/>
              <a:t>Focus on selected component (not all components trades)</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53" name="Google Shape;853;p8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54" name="Google Shape;854;p8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 </a:t>
            </a:r>
            <a:r>
              <a:rPr lang="en-US"/>
              <a:t>Team 1064 UCASAL</a:t>
            </a:r>
            <a:endParaRPr/>
          </a:p>
        </p:txBody>
      </p:sp>
      <p:sp>
        <p:nvSpPr>
          <p:cNvPr id="860" name="Google Shape;860;p82"/>
          <p:cNvSpPr txBox="1"/>
          <p:nvPr>
            <p:ph idx="12" type="sldNum"/>
          </p:nvPr>
        </p:nvSpPr>
        <p:spPr>
          <a:xfrm>
            <a:off x="7991600" y="647697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61" name="Google Shape;861;p8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Processor &amp; Memory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862" name="Google Shape;862;p8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Include boot time</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processor speed</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data interfaces (types and numbers)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memory storage requirements, if applicable</a:t>
            </a:r>
            <a:endParaRPr/>
          </a:p>
          <a:p>
            <a:pPr indent="-342900" lvl="0" marL="342900" rtl="0" algn="l">
              <a:lnSpc>
                <a:spcPct val="100000"/>
              </a:lnSpc>
              <a:spcBef>
                <a:spcPts val="0"/>
              </a:spcBef>
              <a:spcAft>
                <a:spcPts val="0"/>
              </a:spcAft>
              <a:buClr>
                <a:schemeClr val="dk1"/>
              </a:buClr>
              <a:buSzPts val="2400"/>
              <a:buFont typeface="Arial"/>
              <a:buChar char="•"/>
            </a:pPr>
            <a:r>
              <a:rPr lang="en-US"/>
              <a:t>Show at least two choices</a:t>
            </a:r>
            <a:endParaRPr/>
          </a:p>
          <a:p>
            <a:pPr indent="-342900" lvl="0" marL="342900" rtl="0" algn="l">
              <a:lnSpc>
                <a:spcPct val="100000"/>
              </a:lnSpc>
              <a:spcBef>
                <a:spcPts val="0"/>
              </a:spcBef>
              <a:spcAft>
                <a:spcPts val="0"/>
              </a:spcAft>
              <a:buClr>
                <a:schemeClr val="dk1"/>
              </a:buClr>
              <a:buSzPts val="2400"/>
              <a:buFont typeface="Arial"/>
              <a:buChar char="•"/>
            </a:pPr>
            <a:r>
              <a:rPr lang="en-US"/>
              <a:t>Indicate selected choice and reasons for selection</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863" name="Google Shape;863;p8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64" name="Google Shape;864;p8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5" name="Google Shape;865;p82"/>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158" name="Google Shape;158;p2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159" name="Google Shape;159;p2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60" name="Google Shape;160;p2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1" name="Google Shape;161;p2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162" name="Google Shape;162;p20"/>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Total mass of the CanSat (science payloads and container) shall be 600 grams +/- 10 grams.</a:t>
                      </a:r>
                      <a:endParaRPr/>
                    </a:p>
                  </a:txBody>
                  <a:tcPr marT="91425" marB="91425" marR="91425" marL="91425"/>
                </a:tc>
              </a:tr>
              <a:tr h="38100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CanSat shall fit in a cylindrical envelope of 125 mm diameter x 400 mm length. Tolerances are to be included to facilitate container deployment from the rocket fairing.</a:t>
                      </a:r>
                      <a:endParaRPr/>
                    </a:p>
                  </a:txBody>
                  <a:tcPr marT="91425" marB="91425" marR="91425" marL="91425"/>
                </a:tc>
              </a:tr>
              <a:tr h="3810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The container shall not have any sharp edges to cause it to get stuck in the rocket payload section which is made of cardboard.</a:t>
                      </a:r>
                      <a:endParaRPr/>
                    </a:p>
                  </a:txBody>
                  <a:tcPr marT="91425" marB="91425" marR="91425" marL="91425"/>
                </a:tc>
              </a:tr>
              <a:tr h="38100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The container shall be a fluorescent color; pink, red or orange.</a:t>
                      </a:r>
                      <a:endParaRPr/>
                    </a:p>
                  </a:txBody>
                  <a:tcPr marT="91425" marB="91425" marR="91425" marL="91425"/>
                </a:tc>
              </a:tr>
              <a:tr h="381000">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The container shall be solid and fully enclose the science payloads. Small holes to allow access to turn on the science payloads are allowed. The end of the container where the payload deploys may be open.</a:t>
                      </a:r>
                      <a:endParaRPr/>
                    </a:p>
                  </a:txBody>
                  <a:tcPr marT="91425" marB="91425" marR="91425" marL="91425"/>
                </a:tc>
              </a:tr>
              <a:tr h="38100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The rocket airframe shall not be used to restrain any deployable parts of the CanSat.</a:t>
                      </a:r>
                      <a:endParaRPr/>
                    </a:p>
                  </a:txBody>
                  <a:tcPr marT="91425" marB="91425" marR="91425" marL="91425"/>
                </a:tc>
              </a:tr>
              <a:tr h="38100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The rocket airframe shall not be used as part of the CanSat operations.</a:t>
                      </a:r>
                      <a:endParaRPr/>
                    </a:p>
                  </a:txBody>
                  <a:tcPr marT="91425" marB="91425" marR="91425" marL="91425"/>
                </a:tc>
              </a:tr>
              <a:tr h="381000">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The container’s first parachute shall not be enclosed in the container structure. It shall be external and attached to the container so that it opens immediately when deployed from the rocket.</a:t>
                      </a:r>
                      <a:endParaRPr/>
                    </a:p>
                  </a:txBody>
                  <a:tcPr marT="91425" marB="91425" marR="91425" marL="91425"/>
                </a:tc>
              </a:tr>
              <a:tr h="381000">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Real-Time Clock</a:t>
            </a:r>
            <a:endParaRPr/>
          </a:p>
        </p:txBody>
      </p:sp>
      <p:sp>
        <p:nvSpPr>
          <p:cNvPr id="871" name="Google Shape;871;p83"/>
          <p:cNvSpPr txBox="1"/>
          <p:nvPr>
            <p:ph idx="1" type="body"/>
          </p:nvPr>
        </p:nvSpPr>
        <p:spPr>
          <a:xfrm>
            <a:off x="228600" y="1066800"/>
            <a:ext cx="8686800" cy="40385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Describe design for </a:t>
            </a:r>
            <a:r>
              <a:rPr lang="en-US"/>
              <a:t>Container</a:t>
            </a:r>
            <a:r>
              <a:rPr b="1" i="0" lang="en-US" sz="2400" u="none" cap="none" strike="noStrike">
                <a:solidFill>
                  <a:schemeClr val="dk1"/>
                </a:solidFill>
                <a:latin typeface="Arial"/>
                <a:ea typeface="Arial"/>
                <a:cs typeface="Arial"/>
                <a:sym typeface="Arial"/>
              </a:rPr>
              <a:t> real-time clock</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Hardware </a:t>
            </a:r>
            <a:r>
              <a:rPr lang="en-US"/>
              <a:t>clock with independent power source</a:t>
            </a:r>
            <a:endParaRPr/>
          </a:p>
          <a:p>
            <a:pPr indent="-285750" lvl="1" marL="742950" marR="0" rtl="0" algn="l">
              <a:lnSpc>
                <a:spcPct val="100000"/>
              </a:lnSpc>
              <a:spcBef>
                <a:spcPts val="480"/>
              </a:spcBef>
              <a:spcAft>
                <a:spcPts val="0"/>
              </a:spcAft>
              <a:buClr>
                <a:schemeClr val="dk1"/>
              </a:buClr>
              <a:buSzPts val="2400"/>
              <a:buFont typeface="Arial"/>
              <a:buChar char="–"/>
            </a:pPr>
            <a:r>
              <a:rPr lang="en-US"/>
              <a:t>Reset tolerance</a:t>
            </a:r>
            <a:endParaRPr/>
          </a:p>
          <a:p>
            <a:pPr indent="-285750" lvl="1" marL="742950" marR="0" rtl="0" algn="l">
              <a:lnSpc>
                <a:spcPct val="100000"/>
              </a:lnSpc>
              <a:spcBef>
                <a:spcPts val="480"/>
              </a:spcBef>
              <a:spcAft>
                <a:spcPts val="0"/>
              </a:spcAft>
              <a:buClr>
                <a:schemeClr val="dk1"/>
              </a:buClr>
              <a:buSzPts val="2400"/>
              <a:buFont typeface="Arial"/>
              <a:buChar char="–"/>
            </a:pPr>
            <a:r>
              <a:rPr lang="en-US"/>
              <a:t>Real time clock should have independent battery backup to maintain time through power transients</a:t>
            </a:r>
            <a:endParaRPr/>
          </a:p>
          <a:p>
            <a:pPr indent="-1905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Show at least two designs</a:t>
            </a:r>
            <a:endParaRPr/>
          </a:p>
          <a:p>
            <a:pPr indent="-1905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Indicate selected design and reasons for selection</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872" name="Google Shape;872;p8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73" name="Google Shape;873;p8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74" name="Google Shape;874;p8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75" name="Google Shape;875;p83"/>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81" name="Google Shape;881;p8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82" name="Google Shape;882;p8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Antenna Trade &amp; Selection</a:t>
            </a:r>
            <a:endParaRPr/>
          </a:p>
        </p:txBody>
      </p:sp>
      <p:sp>
        <p:nvSpPr>
          <p:cNvPr id="883" name="Google Shape;883;p8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Antenna selection criteria</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Antenna range and patterns</a:t>
            </a:r>
            <a:endParaRPr b="1" i="0" sz="2400" u="none" cap="none" strike="noStrike">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2400"/>
              <a:buFont typeface="Arial"/>
              <a:buChar char="•"/>
            </a:pPr>
            <a:r>
              <a:rPr lang="en-US"/>
              <a:t>Show at least two choices</a:t>
            </a:r>
            <a:endParaRPr/>
          </a:p>
          <a:p>
            <a:pPr indent="-342900" lvl="0" marL="342900" rtl="0" algn="l">
              <a:lnSpc>
                <a:spcPct val="100000"/>
              </a:lnSpc>
              <a:spcBef>
                <a:spcPts val="0"/>
              </a:spcBef>
              <a:spcAft>
                <a:spcPts val="0"/>
              </a:spcAft>
              <a:buClr>
                <a:schemeClr val="dk1"/>
              </a:buClr>
              <a:buSzPts val="2400"/>
              <a:buFont typeface="Arial"/>
              <a:buChar char="•"/>
            </a:pPr>
            <a:r>
              <a:rPr lang="en-US"/>
              <a:t>Indicate selected choice and reasons for selection</a:t>
            </a:r>
            <a:endParaRPr/>
          </a:p>
          <a:p>
            <a:pPr indent="-342900" lvl="0" marL="342900" rtl="0" algn="l">
              <a:lnSpc>
                <a:spcPct val="100000"/>
              </a:lnSpc>
              <a:spcBef>
                <a:spcPts val="0"/>
              </a:spcBef>
              <a:spcAft>
                <a:spcPts val="0"/>
              </a:spcAft>
              <a:buClr>
                <a:schemeClr val="dk1"/>
              </a:buClr>
              <a:buSzPts val="2400"/>
              <a:buFont typeface="Arial"/>
              <a:buChar char="•"/>
            </a:pPr>
            <a:r>
              <a:rPr lang="en-US"/>
              <a:t>Include antenna used for Container-to-Ground link and Container-to-Payload links</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884" name="Google Shape;884;p8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85" name="Google Shape;885;p8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86" name="Google Shape;886;p84"/>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92" name="Google Shape;892;p8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93" name="Google Shape;893;p8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Radio Configuration</a:t>
            </a:r>
            <a:endParaRPr/>
          </a:p>
        </p:txBody>
      </p:sp>
      <p:sp>
        <p:nvSpPr>
          <p:cNvPr id="894" name="Google Shape;894;p8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Show XBEE radio selection</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Show NETID</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Include transmission control</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How is this managed during each mission phase?</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Note: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Communications failures have occurred often over the past several years of the competition</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You are encouraged to use your radios in all of your development and testing to better ensure mission success</a:t>
            </a:r>
            <a:endParaRPr/>
          </a:p>
          <a:p>
            <a:pPr indent="-228600" lvl="2" marL="114300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Ideally you have started working with the radio and communications protocol</a:t>
            </a:r>
            <a:endParaRPr b="0" i="0" sz="1800" u="none" cap="none" strike="noStrike">
              <a:solidFill>
                <a:schemeClr val="dk1"/>
              </a:solidFill>
              <a:latin typeface="Arial"/>
              <a:ea typeface="Arial"/>
              <a:cs typeface="Arial"/>
              <a:sym typeface="Arial"/>
            </a:endParaRPr>
          </a:p>
          <a:p>
            <a:pPr indent="-330200" lvl="0" marL="342900" rtl="0" algn="l">
              <a:lnSpc>
                <a:spcPct val="100000"/>
              </a:lnSpc>
              <a:spcBef>
                <a:spcPts val="360"/>
              </a:spcBef>
              <a:spcAft>
                <a:spcPts val="0"/>
              </a:spcAft>
              <a:buClr>
                <a:schemeClr val="dk1"/>
              </a:buClr>
              <a:buSzPts val="1800"/>
              <a:buFont typeface="Arial"/>
              <a:buChar char="•"/>
            </a:pPr>
            <a:r>
              <a:rPr lang="en-US" sz="1800"/>
              <a:t>Include radio configuration for Container-to-Ground link and Payload-to-Container links</a:t>
            </a:r>
            <a:endParaRPr sz="1800"/>
          </a:p>
        </p:txBody>
      </p:sp>
      <p:sp>
        <p:nvSpPr>
          <p:cNvPr id="895" name="Google Shape;895;p8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896" name="Google Shape;896;p85"/>
          <p:cNvSpPr/>
          <p:nvPr/>
        </p:nvSpPr>
        <p:spPr>
          <a:xfrm>
            <a:off x="228600" y="5867400"/>
            <a:ext cx="8723585" cy="457200"/>
          </a:xfrm>
          <a:prstGeom prst="rect">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Start Radio Prototyping and Testing Early!</a:t>
            </a:r>
            <a:endParaRPr b="0" i="0" sz="1400" u="none" cap="none" strike="noStrike">
              <a:solidFill>
                <a:srgbClr val="000000"/>
              </a:solidFill>
              <a:latin typeface="Arial"/>
              <a:ea typeface="Arial"/>
              <a:cs typeface="Arial"/>
              <a:sym typeface="Arial"/>
            </a:endParaRPr>
          </a:p>
        </p:txBody>
      </p:sp>
      <p:sp>
        <p:nvSpPr>
          <p:cNvPr id="897" name="Google Shape;897;p8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03" name="Google Shape;903;p8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04" name="Google Shape;904;p8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905" name="Google Shape;905;p8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What data is included?</a:t>
            </a:r>
            <a:endParaRPr/>
          </a:p>
          <a:p>
            <a:pPr indent="-285750" lvl="1" marL="74295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Check the competition guide for telemetry requirements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How is data formatted?</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sng" cap="none" strike="noStrike">
                <a:solidFill>
                  <a:schemeClr val="dk1"/>
                </a:solidFill>
                <a:latin typeface="Arial"/>
                <a:ea typeface="Arial"/>
                <a:cs typeface="Arial"/>
                <a:sym typeface="Arial"/>
              </a:rPr>
              <a:t>Include example frames</a:t>
            </a:r>
            <a:r>
              <a:rPr lang="en-US"/>
              <a:t> </a:t>
            </a:r>
            <a:r>
              <a:rPr b="0" i="0" lang="en-US" sz="2400" u="none" cap="none" strike="noStrike">
                <a:solidFill>
                  <a:schemeClr val="dk1"/>
                </a:solidFill>
                <a:latin typeface="Arial"/>
                <a:ea typeface="Arial"/>
                <a:cs typeface="Arial"/>
                <a:sym typeface="Arial"/>
              </a:rPr>
              <a:t>with </a:t>
            </a:r>
            <a:r>
              <a:rPr lang="en-US"/>
              <a:t>sample data and </a:t>
            </a:r>
            <a:r>
              <a:rPr b="0" i="0" lang="en-US" sz="2400" u="none" cap="none" strike="noStrike">
                <a:solidFill>
                  <a:schemeClr val="dk1"/>
                </a:solidFill>
                <a:latin typeface="Arial"/>
                <a:ea typeface="Arial"/>
                <a:cs typeface="Arial"/>
                <a:sym typeface="Arial"/>
              </a:rPr>
              <a:t>complete descriptions</a:t>
            </a:r>
            <a:endParaRPr b="0" i="0" sz="2400" u="none" cap="none" strike="noStrike">
              <a:solidFill>
                <a:schemeClr val="dk1"/>
              </a:solidFill>
              <a:latin typeface="Arial"/>
              <a:ea typeface="Arial"/>
              <a:cs typeface="Arial"/>
              <a:sym typeface="Arial"/>
            </a:endParaRPr>
          </a:p>
          <a:p>
            <a:pPr indent="-127000" lvl="2" marL="1143000" marR="0" rtl="0" algn="l">
              <a:lnSpc>
                <a:spcPct val="100000"/>
              </a:lnSpc>
              <a:spcBef>
                <a:spcPts val="480"/>
              </a:spcBef>
              <a:spcAft>
                <a:spcPts val="0"/>
              </a:spcAft>
              <a:buSzPts val="2000"/>
              <a:buChar char="•"/>
            </a:pPr>
            <a:r>
              <a:rPr lang="en-US"/>
              <a:t>Include Container frames and Payload relay frames</a:t>
            </a:r>
            <a:endParaRPr/>
          </a:p>
          <a:p>
            <a:pPr indent="-285750" lvl="1" marL="742950" marR="0" rtl="0" algn="l">
              <a:lnSpc>
                <a:spcPct val="100000"/>
              </a:lnSpc>
              <a:spcBef>
                <a:spcPts val="480"/>
              </a:spcBef>
              <a:spcAft>
                <a:spcPts val="0"/>
              </a:spcAft>
              <a:buClr>
                <a:schemeClr val="dk1"/>
              </a:buClr>
              <a:buSzPts val="2400"/>
              <a:buFont typeface="Arial"/>
              <a:buChar char="–"/>
            </a:pPr>
            <a:r>
              <a:rPr b="0" i="1" lang="en-US" sz="2400" u="none" cap="none" strike="noStrike">
                <a:solidFill>
                  <a:schemeClr val="dk1"/>
                </a:solidFill>
                <a:latin typeface="Arial"/>
                <a:ea typeface="Arial"/>
                <a:cs typeface="Arial"/>
                <a:sym typeface="Arial"/>
              </a:rPr>
              <a:t>Does the presented format match the Competition Guide requirements?</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06" name="Google Shape;906;p8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07" name="Google Shape;907;p8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913" name="Google Shape;913;p8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914" name="Google Shape;914;p8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Command</a:t>
            </a:r>
            <a:r>
              <a:rPr b="1" i="0" lang="en-US" sz="2400" u="none" cap="none" strike="noStrike">
                <a:solidFill>
                  <a:schemeClr val="accent2"/>
                </a:solidFill>
                <a:latin typeface="Arial"/>
                <a:ea typeface="Arial"/>
                <a:cs typeface="Arial"/>
                <a:sym typeface="Arial"/>
              </a:rPr>
              <a:t> Formats</a:t>
            </a:r>
            <a:endParaRPr/>
          </a:p>
        </p:txBody>
      </p:sp>
      <p:sp>
        <p:nvSpPr>
          <p:cNvPr id="915" name="Google Shape;915;p8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Font typeface="Arial"/>
              <a:buChar char="•"/>
            </a:pPr>
            <a:r>
              <a:rPr lang="en-US"/>
              <a:t>List all supported commands with examples</a:t>
            </a:r>
            <a:endParaRPr/>
          </a:p>
          <a:p>
            <a:pPr indent="-190500" lvl="0" marL="342900" rtl="0" algn="l">
              <a:lnSpc>
                <a:spcPct val="100000"/>
              </a:lnSpc>
              <a:spcBef>
                <a:spcPts val="0"/>
              </a:spcBef>
              <a:spcAft>
                <a:spcPts val="0"/>
              </a:spcAft>
              <a:buClr>
                <a:schemeClr val="dk1"/>
              </a:buClr>
              <a:buSzPts val="2400"/>
              <a:buFont typeface="Arial"/>
              <a:buChar char="•"/>
            </a:pPr>
            <a:r>
              <a:rPr lang="en-US"/>
              <a:t>What data is included?</a:t>
            </a:r>
            <a:endParaRPr/>
          </a:p>
          <a:p>
            <a:pPr indent="-152400" lvl="1" marL="742950" rtl="0" algn="l">
              <a:lnSpc>
                <a:spcPct val="100000"/>
              </a:lnSpc>
              <a:spcBef>
                <a:spcPts val="480"/>
              </a:spcBef>
              <a:spcAft>
                <a:spcPts val="0"/>
              </a:spcAft>
              <a:buClr>
                <a:schemeClr val="dk1"/>
              </a:buClr>
              <a:buSzPts val="2400"/>
              <a:buFont typeface="Arial"/>
              <a:buChar char="–"/>
            </a:pPr>
            <a:r>
              <a:rPr lang="en-US"/>
              <a:t>Check the competition guide for command requirements</a:t>
            </a:r>
            <a:endParaRPr/>
          </a:p>
          <a:p>
            <a:pPr indent="-190500" lvl="0" marL="342900" rtl="0" algn="l">
              <a:lnSpc>
                <a:spcPct val="100000"/>
              </a:lnSpc>
              <a:spcBef>
                <a:spcPts val="480"/>
              </a:spcBef>
              <a:spcAft>
                <a:spcPts val="0"/>
              </a:spcAft>
              <a:buClr>
                <a:schemeClr val="dk1"/>
              </a:buClr>
              <a:buSzPts val="2400"/>
              <a:buFont typeface="Arial"/>
              <a:buChar char="•"/>
            </a:pPr>
            <a:r>
              <a:rPr lang="en-US"/>
              <a:t>How is command data formatted?</a:t>
            </a:r>
            <a:endParaRPr/>
          </a:p>
          <a:p>
            <a:pPr indent="-152400" lvl="1" marL="742950" rtl="0" algn="l">
              <a:lnSpc>
                <a:spcPct val="100000"/>
              </a:lnSpc>
              <a:spcBef>
                <a:spcPts val="480"/>
              </a:spcBef>
              <a:spcAft>
                <a:spcPts val="0"/>
              </a:spcAft>
              <a:buClr>
                <a:schemeClr val="dk1"/>
              </a:buClr>
              <a:buSzPts val="2400"/>
              <a:buFont typeface="Arial"/>
              <a:buChar char="–"/>
            </a:pPr>
            <a:r>
              <a:rPr lang="en-US" u="sng"/>
              <a:t>Include example commands</a:t>
            </a:r>
            <a:r>
              <a:rPr lang="en-US"/>
              <a:t> with complete descriptions</a:t>
            </a:r>
            <a:endParaRPr/>
          </a:p>
          <a:p>
            <a:pPr indent="-152400" lvl="1" marL="742950" rtl="0" algn="l">
              <a:lnSpc>
                <a:spcPct val="100000"/>
              </a:lnSpc>
              <a:spcBef>
                <a:spcPts val="480"/>
              </a:spcBef>
              <a:spcAft>
                <a:spcPts val="0"/>
              </a:spcAft>
              <a:buClr>
                <a:schemeClr val="dk1"/>
              </a:buClr>
              <a:buSzPts val="2400"/>
              <a:buFont typeface="Arial"/>
              <a:buChar char="–"/>
            </a:pPr>
            <a:r>
              <a:rPr i="1" lang="en-US"/>
              <a:t>Does the presented format match the Competition Guide requirements?</a:t>
            </a:r>
            <a:endParaRPr/>
          </a:p>
          <a:p>
            <a:pPr indent="-1905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16" name="Google Shape;916;p8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17" name="Google Shape;917;p8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23" name="Google Shape;923;p8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24" name="Google Shape;924;p8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a:t>
            </a:r>
            <a:r>
              <a:rPr b="1" i="0" lang="en-US" sz="2400" u="none" cap="none" strike="noStrike">
                <a:solidFill>
                  <a:schemeClr val="accent2"/>
                </a:solidFill>
                <a:latin typeface="Arial"/>
                <a:ea typeface="Arial"/>
                <a:cs typeface="Arial"/>
                <a:sym typeface="Arial"/>
              </a:rPr>
              <a:t>CDH Overview</a:t>
            </a:r>
            <a:endParaRPr/>
          </a:p>
        </p:txBody>
      </p:sp>
      <p:sp>
        <p:nvSpPr>
          <p:cNvPr id="925" name="Google Shape;925;p8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One slide providing overview of the container CDH subsystem</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Should include selected components (with brief mention of what each component is for)</a:t>
            </a:r>
            <a:endParaRPr b="0" i="0" sz="2400" u="none" cap="none" strike="noStrike">
              <a:solidFill>
                <a:schemeClr val="dk1"/>
              </a:solidFill>
              <a:latin typeface="Arial"/>
              <a:ea typeface="Arial"/>
              <a:cs typeface="Arial"/>
              <a:sym typeface="Arial"/>
            </a:endParaRPr>
          </a:p>
          <a:p>
            <a:pPr indent="0" lvl="0" marL="342900" marR="0" rtl="0" algn="l">
              <a:lnSpc>
                <a:spcPct val="100000"/>
              </a:lnSpc>
              <a:spcBef>
                <a:spcPts val="480"/>
              </a:spcBef>
              <a:spcAft>
                <a:spcPts val="0"/>
              </a:spcAft>
              <a:buSzPts val="2400"/>
              <a:buNone/>
            </a:pPr>
            <a:r>
              <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26" name="Google Shape;926;p8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27" name="Google Shape;927;p8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33" name="Google Shape;933;p89"/>
          <p:cNvSpPr txBox="1"/>
          <p:nvPr>
            <p:ph idx="12" type="sldNum"/>
          </p:nvPr>
        </p:nvSpPr>
        <p:spPr>
          <a:xfrm>
            <a:off x="8031125" y="6477000"/>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34" name="Google Shape;934;p8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Processor &amp; Memory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935" name="Google Shape;935;p8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Include boot time</a:t>
            </a:r>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processor speed</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data interfaces (types and numbers)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Include memory storage requirements, if applicable</a:t>
            </a:r>
            <a:endParaRPr/>
          </a:p>
          <a:p>
            <a:pPr indent="-342900" lvl="0" marL="342900" rtl="0" algn="l">
              <a:lnSpc>
                <a:spcPct val="100000"/>
              </a:lnSpc>
              <a:spcBef>
                <a:spcPts val="0"/>
              </a:spcBef>
              <a:spcAft>
                <a:spcPts val="0"/>
              </a:spcAft>
              <a:buClr>
                <a:schemeClr val="dk1"/>
              </a:buClr>
              <a:buSzPts val="2400"/>
              <a:buFont typeface="Arial"/>
              <a:buChar char="•"/>
            </a:pPr>
            <a:r>
              <a:rPr lang="en-US"/>
              <a:t>Show at least two choices</a:t>
            </a:r>
            <a:endParaRPr/>
          </a:p>
          <a:p>
            <a:pPr indent="-342900" lvl="0" marL="342900" rtl="0" algn="l">
              <a:lnSpc>
                <a:spcPct val="100000"/>
              </a:lnSpc>
              <a:spcBef>
                <a:spcPts val="0"/>
              </a:spcBef>
              <a:spcAft>
                <a:spcPts val="0"/>
              </a:spcAft>
              <a:buClr>
                <a:schemeClr val="dk1"/>
              </a:buClr>
              <a:buSzPts val="2400"/>
              <a:buFont typeface="Arial"/>
              <a:buChar char="•"/>
            </a:pPr>
            <a:r>
              <a:rPr lang="en-US"/>
              <a:t>Indicate selected choice and reasons for selection</a:t>
            </a:r>
            <a:endParaRPr/>
          </a:p>
          <a:p>
            <a:pPr indent="-342900" lvl="0" marL="342900" rtl="0" algn="l">
              <a:lnSpc>
                <a:spcPct val="100000"/>
              </a:lnSpc>
              <a:spcBef>
                <a:spcPts val="0"/>
              </a:spcBef>
              <a:spcAft>
                <a:spcPts val="0"/>
              </a:spcAft>
              <a:buClr>
                <a:schemeClr val="dk1"/>
              </a:buClr>
              <a:buSzPts val="2400"/>
              <a:buFont typeface="Arial"/>
              <a:buChar char="•"/>
            </a:pPr>
            <a:r>
              <a:rPr lang="en-US"/>
              <a:t>If no processor, state it.</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36" name="Google Shape;936;p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37" name="Google Shape;937;p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8" name="Google Shape;938;p89"/>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44" name="Google Shape;944;p9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45" name="Google Shape;945;p9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Antenna Trade &amp; Selection</a:t>
            </a:r>
            <a:endParaRPr/>
          </a:p>
        </p:txBody>
      </p:sp>
      <p:sp>
        <p:nvSpPr>
          <p:cNvPr id="946" name="Google Shape;946;p9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Antenna selection criteria</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Antenna range and patterns</a:t>
            </a:r>
            <a:endParaRPr b="1" i="0" sz="2400" u="none" cap="none" strike="noStrike">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2400"/>
              <a:buFont typeface="Arial"/>
              <a:buChar char="•"/>
            </a:pPr>
            <a:r>
              <a:rPr lang="en-US"/>
              <a:t>Show at least two choices</a:t>
            </a:r>
            <a:endParaRPr/>
          </a:p>
          <a:p>
            <a:pPr indent="-342900" lvl="0" marL="342900" rtl="0" algn="l">
              <a:lnSpc>
                <a:spcPct val="100000"/>
              </a:lnSpc>
              <a:spcBef>
                <a:spcPts val="0"/>
              </a:spcBef>
              <a:spcAft>
                <a:spcPts val="0"/>
              </a:spcAft>
              <a:buClr>
                <a:schemeClr val="dk1"/>
              </a:buClr>
              <a:buSzPts val="2400"/>
              <a:buFont typeface="Arial"/>
              <a:buChar char="•"/>
            </a:pPr>
            <a:r>
              <a:rPr lang="en-US"/>
              <a:t>Indicate selected choice and reasons for selection</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47" name="Google Shape;947;p9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48" name="Google Shape;948;p9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49" name="Google Shape;949;p90"/>
          <p:cNvSpPr/>
          <p:nvPr/>
        </p:nvSpPr>
        <p:spPr>
          <a:xfrm>
            <a:off x="194700" y="5282650"/>
            <a:ext cx="8775100" cy="572126"/>
          </a:xfrm>
          <a:prstGeom prst="rect">
            <a:avLst/>
          </a:prstGeom>
        </p:spPr>
        <p:txBody>
          <a:bodyPr>
            <a:prstTxWarp prst="textPlain"/>
          </a:bodyPr>
          <a:lstStyle/>
          <a:p>
            <a:pPr lvl="0" algn="ctr"/>
            <a:r>
              <a:rPr b="0" i="0">
                <a:ln cap="flat" cmpd="sng" w="19050">
                  <a:solidFill>
                    <a:srgbClr val="99CCFF"/>
                  </a:solidFill>
                  <a:prstDash val="solid"/>
                  <a:round/>
                  <a:headEnd len="sm" w="sm" type="none"/>
                  <a:tailEnd len="sm" w="sm" type="none"/>
                </a:ln>
                <a:solidFill>
                  <a:srgbClr val="0066CC"/>
                </a:solidFill>
                <a:latin typeface="Impact"/>
              </a:rPr>
              <a:t>See slide discussing trade studies at the end of this PowerPoint</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55" name="Google Shape;955;p9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56" name="Google Shape;956;p9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Radio Configuration</a:t>
            </a:r>
            <a:endParaRPr/>
          </a:p>
        </p:txBody>
      </p:sp>
      <p:sp>
        <p:nvSpPr>
          <p:cNvPr id="957" name="Google Shape;957;p9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Show XBEE radio selection</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Show NETID</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Include transmission control</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How is this managed during each mission phase?</a:t>
            </a:r>
            <a:endParaRPr/>
          </a:p>
          <a:p>
            <a:pPr indent="-342900" lvl="0" marL="342900" marR="0" rtl="0" algn="l">
              <a:lnSpc>
                <a:spcPct val="100000"/>
              </a:lnSpc>
              <a:spcBef>
                <a:spcPts val="40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Note: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Communications failures have occurred often over the past several years of the competition</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You are encouraged to use your radios in all of your development and testing to better ensure mission success</a:t>
            </a:r>
            <a:endParaRPr/>
          </a:p>
          <a:p>
            <a:pPr indent="-228600" lvl="2" marL="1143000" marR="0" rtl="0" algn="l">
              <a:lnSpc>
                <a:spcPct val="10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Ideally you have started working with the radio and communications protocol</a:t>
            </a:r>
            <a:endParaRPr/>
          </a:p>
        </p:txBody>
      </p:sp>
      <p:sp>
        <p:nvSpPr>
          <p:cNvPr id="958" name="Google Shape;958;p9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59" name="Google Shape;959;p91"/>
          <p:cNvSpPr/>
          <p:nvPr/>
        </p:nvSpPr>
        <p:spPr>
          <a:xfrm>
            <a:off x="228600" y="5867400"/>
            <a:ext cx="8723700" cy="457200"/>
          </a:xfrm>
          <a:prstGeom prst="rect">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Start Radio Prototyping and Testing Early!</a:t>
            </a:r>
            <a:endParaRPr b="0" i="0" sz="1400" u="none" cap="none" strike="noStrike">
              <a:solidFill>
                <a:srgbClr val="000000"/>
              </a:solidFill>
              <a:latin typeface="Arial"/>
              <a:ea typeface="Arial"/>
              <a:cs typeface="Arial"/>
              <a:sym typeface="Arial"/>
            </a:endParaRPr>
          </a:p>
        </p:txBody>
      </p:sp>
      <p:sp>
        <p:nvSpPr>
          <p:cNvPr id="960" name="Google Shape;960;p9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66" name="Google Shape;966;p9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67" name="Google Shape;967;p9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968" name="Google Shape;968;p9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What data is included?</a:t>
            </a:r>
            <a:endParaRPr/>
          </a:p>
          <a:p>
            <a:pPr indent="-285750" lvl="1" marL="74295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Check the competition guide for telemetry requirements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Data rate of packets?</a:t>
            </a:r>
            <a:endParaRPr/>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How is data formatted?</a:t>
            </a:r>
            <a:endParaRPr/>
          </a:p>
          <a:p>
            <a:pPr indent="-285750" lvl="1" marL="742950" marR="0" rtl="0" algn="l">
              <a:lnSpc>
                <a:spcPct val="100000"/>
              </a:lnSpc>
              <a:spcBef>
                <a:spcPts val="480"/>
              </a:spcBef>
              <a:spcAft>
                <a:spcPts val="0"/>
              </a:spcAft>
              <a:buClr>
                <a:schemeClr val="dk1"/>
              </a:buClr>
              <a:buSzPts val="2400"/>
              <a:buFont typeface="Arial"/>
              <a:buChar char="–"/>
            </a:pPr>
            <a:r>
              <a:rPr b="0" i="0" lang="en-US" sz="2400" u="sng" cap="none" strike="noStrike">
                <a:solidFill>
                  <a:schemeClr val="dk1"/>
                </a:solidFill>
                <a:latin typeface="Arial"/>
                <a:ea typeface="Arial"/>
                <a:cs typeface="Arial"/>
                <a:sym typeface="Arial"/>
              </a:rPr>
              <a:t>Include example frames</a:t>
            </a:r>
            <a:r>
              <a:rPr lang="en-US"/>
              <a:t> </a:t>
            </a:r>
            <a:r>
              <a:rPr b="0" i="0" lang="en-US" sz="2400" u="none" cap="none" strike="noStrike">
                <a:solidFill>
                  <a:schemeClr val="dk1"/>
                </a:solidFill>
                <a:latin typeface="Arial"/>
                <a:ea typeface="Arial"/>
                <a:cs typeface="Arial"/>
                <a:sym typeface="Arial"/>
              </a:rPr>
              <a:t>with </a:t>
            </a:r>
            <a:r>
              <a:rPr lang="en-US"/>
              <a:t>sample data and </a:t>
            </a:r>
            <a:r>
              <a:rPr b="0" i="0" lang="en-US" sz="2400" u="none" cap="none" strike="noStrike">
                <a:solidFill>
                  <a:schemeClr val="dk1"/>
                </a:solidFill>
                <a:latin typeface="Arial"/>
                <a:ea typeface="Arial"/>
                <a:cs typeface="Arial"/>
                <a:sym typeface="Arial"/>
              </a:rPr>
              <a:t>complete descriptions</a:t>
            </a:r>
            <a:endParaRPr/>
          </a:p>
          <a:p>
            <a:pPr indent="-285750" lvl="1" marL="742950" marR="0" rtl="0" algn="l">
              <a:lnSpc>
                <a:spcPct val="100000"/>
              </a:lnSpc>
              <a:spcBef>
                <a:spcPts val="480"/>
              </a:spcBef>
              <a:spcAft>
                <a:spcPts val="0"/>
              </a:spcAft>
              <a:buClr>
                <a:schemeClr val="dk1"/>
              </a:buClr>
              <a:buSzPts val="2400"/>
              <a:buFont typeface="Arial"/>
              <a:buChar char="–"/>
            </a:pPr>
            <a:r>
              <a:rPr b="0" i="1" lang="en-US" sz="2400" u="none" cap="none" strike="noStrike">
                <a:solidFill>
                  <a:schemeClr val="dk1"/>
                </a:solidFill>
                <a:latin typeface="Arial"/>
                <a:ea typeface="Arial"/>
                <a:cs typeface="Arial"/>
                <a:sym typeface="Arial"/>
              </a:rPr>
              <a:t>Does the presented format match the Competition Guide requirements?</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969" name="Google Shape;969;p9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970" name="Google Shape;970;p9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168" name="Google Shape;168;p21"/>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169" name="Google Shape;169;p2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70" name="Google Shape;170;p2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1" name="Google Shape;171;p2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172" name="Google Shape;172;p21"/>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ctr">
                        <a:spcBef>
                          <a:spcPts val="0"/>
                        </a:spcBef>
                        <a:spcAft>
                          <a:spcPts val="0"/>
                        </a:spcAft>
                        <a:buNone/>
                      </a:pPr>
                      <a:r>
                        <a:rPr lang="en-US"/>
                        <a:t>The descent rate of the CanSat (container and science payload) shall be 15 meters/second +/- 5m/s after deployment while above 400 meters.</a:t>
                      </a:r>
                      <a:endParaRPr/>
                    </a:p>
                  </a:txBody>
                  <a:tcPr marT="91425" marB="91425" marR="91425" marL="91425"/>
                </a:tc>
              </a:tr>
              <a:tr h="381000">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The descent rate of the CanSat shall be reduced to 5 meters/second +/-2 m/s when the CanSat descends below 400 meters.</a:t>
                      </a:r>
                      <a:endParaRPr/>
                    </a:p>
                  </a:txBody>
                  <a:tcPr marT="91425" marB="91425" marR="91425" marL="91425"/>
                </a:tc>
              </a:tr>
              <a:tr h="381000">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0 altitude reference shall be at the launch pad.</a:t>
                      </a:r>
                      <a:endParaRPr/>
                    </a:p>
                  </a:txBody>
                  <a:tcPr marT="91425" marB="91425" marR="91425" marL="91425"/>
                </a:tc>
              </a:tr>
              <a:tr h="381000">
                <a:tc>
                  <a:txBody>
                    <a:bodyPr/>
                    <a:lstStyle/>
                    <a:p>
                      <a:pPr indent="0" lvl="0" marL="0" rtl="0" algn="ctr">
                        <a:spcBef>
                          <a:spcPts val="0"/>
                        </a:spcBef>
                        <a:spcAft>
                          <a:spcPts val="0"/>
                        </a:spcAft>
                        <a:buNone/>
                      </a:pPr>
                      <a:r>
                        <a:rPr lang="en-US"/>
                        <a:t>13</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tc>
              </a:tr>
              <a:tr h="381000">
                <a:tc>
                  <a:txBody>
                    <a:bodyPr/>
                    <a:lstStyle/>
                    <a:p>
                      <a:pPr indent="0" lvl="0" marL="0" rtl="0" algn="ctr">
                        <a:spcBef>
                          <a:spcPts val="0"/>
                        </a:spcBef>
                        <a:spcAft>
                          <a:spcPts val="0"/>
                        </a:spcAft>
                        <a:buNone/>
                      </a:pPr>
                      <a:r>
                        <a:rPr lang="en-US"/>
                        <a:t>14</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tc>
              </a:tr>
              <a:tr h="381000">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All electronics shall be hard mounted using proper mounts such as standoffs, screws, or high performance adhesives.</a:t>
                      </a:r>
                      <a:endParaRPr/>
                    </a:p>
                  </a:txBody>
                  <a:tcPr marT="91425" marB="91425" marR="91425" marL="91425"/>
                </a:tc>
              </a:tr>
              <a:tr h="381000">
                <a:tc>
                  <a:txBody>
                    <a:bodyPr/>
                    <a:lstStyle/>
                    <a:p>
                      <a:pPr indent="0" lvl="0" marL="0" rtl="0" algn="ctr">
                        <a:spcBef>
                          <a:spcPts val="0"/>
                        </a:spcBef>
                        <a:spcAft>
                          <a:spcPts val="0"/>
                        </a:spcAft>
                        <a:buNone/>
                      </a:pPr>
                      <a:r>
                        <a:rPr lang="en-US"/>
                        <a:t>16</a:t>
                      </a:r>
                      <a:endParaRPr/>
                    </a:p>
                  </a:txBody>
                  <a:tcPr marT="91425" marB="91425" marR="91425" marL="91425"/>
                </a:tc>
                <a:tc>
                  <a:txBody>
                    <a:bodyPr/>
                    <a:lstStyle/>
                    <a:p>
                      <a:pPr indent="0" lvl="0" marL="0" rtl="0" algn="ctr">
                        <a:spcBef>
                          <a:spcPts val="0"/>
                        </a:spcBef>
                        <a:spcAft>
                          <a:spcPts val="0"/>
                        </a:spcAft>
                        <a:buNone/>
                      </a:pPr>
                      <a:r>
                        <a:rPr lang="en-US"/>
                        <a:t>All mechanisms shall be capable of maintaining their configuration or states under all forces.</a:t>
                      </a:r>
                      <a:endParaRPr/>
                    </a:p>
                  </a:txBody>
                  <a:tcPr marT="91425" marB="91425" marR="91425" marL="91425"/>
                </a:tc>
              </a:tr>
              <a:tr h="381000">
                <a:tc>
                  <a:txBody>
                    <a:bodyPr/>
                    <a:lstStyle/>
                    <a:p>
                      <a:pPr indent="0" lvl="0" marL="0" rtl="0" algn="ctr">
                        <a:spcBef>
                          <a:spcPts val="0"/>
                        </a:spcBef>
                        <a:spcAft>
                          <a:spcPts val="0"/>
                        </a:spcAft>
                        <a:buNone/>
                      </a:pPr>
                      <a:r>
                        <a:rPr lang="en-US"/>
                        <a:t>17</a:t>
                      </a:r>
                      <a:endParaRPr/>
                    </a:p>
                  </a:txBody>
                  <a:tcPr marT="91425" marB="91425" marR="91425" marL="91425"/>
                </a:tc>
                <a:tc>
                  <a:txBody>
                    <a:bodyPr/>
                    <a:lstStyle/>
                    <a:p>
                      <a:pPr indent="0" lvl="0" marL="0" rtl="0" algn="ctr">
                        <a:spcBef>
                          <a:spcPts val="0"/>
                        </a:spcBef>
                        <a:spcAft>
                          <a:spcPts val="0"/>
                        </a:spcAft>
                        <a:buNone/>
                      </a:pPr>
                      <a:r>
                        <a:rPr lang="en-US"/>
                        <a:t>Mechanisms shall not use pyrotechnics or chemicals.</a:t>
                      </a:r>
                      <a:endParaRPr/>
                    </a:p>
                  </a:txBody>
                  <a:tcPr marT="91425" marB="91425" marR="91425" marL="91425"/>
                </a:tc>
              </a:tr>
              <a:tr h="381000">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lang="en-US"/>
                        <a:t>Mechanisms that use heat (e.g., nichrome wire) shall not be exposed to the outside environment to reduce potential risk of setting vegetation on fire.</a:t>
                      </a:r>
                      <a:endParaRPr/>
                    </a:p>
                  </a:txBody>
                  <a:tcPr marT="91425" marB="91425" marR="91425" marL="91425"/>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76" name="Google Shape;976;p9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77" name="Google Shape;977;p9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Electrical Power Subsystem (EPS) Design</a:t>
            </a:r>
            <a:endParaRPr/>
          </a:p>
        </p:txBody>
      </p:sp>
      <p:sp>
        <p:nvSpPr>
          <p:cNvPr id="978" name="Google Shape;978;p93"/>
          <p:cNvSpPr txBox="1"/>
          <p:nvPr>
            <p:ph idx="1" type="subTitle"/>
          </p:nvPr>
        </p:nvSpPr>
        <p:spPr>
          <a:xfrm>
            <a:off x="1371600" y="4343400"/>
            <a:ext cx="6400800" cy="56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sz="3500"/>
              <a:t>Enzo Juarez</a:t>
            </a:r>
            <a:endParaRPr sz="35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84" name="Google Shape;984;p9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85" name="Google Shape;985;p9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(1 </a:t>
            </a:r>
            <a:r>
              <a:rPr lang="en-US"/>
              <a:t>of 4</a:t>
            </a:r>
            <a:r>
              <a:rPr b="1" i="0" lang="en-US" sz="2400" u="none" cap="none" strike="noStrike">
                <a:solidFill>
                  <a:schemeClr val="accent2"/>
                </a:solidFill>
                <a:latin typeface="Arial"/>
                <a:ea typeface="Arial"/>
                <a:cs typeface="Arial"/>
                <a:sym typeface="Arial"/>
              </a:rPr>
              <a:t>)</a:t>
            </a:r>
            <a:endParaRPr/>
          </a:p>
        </p:txBody>
      </p:sp>
      <p:sp>
        <p:nvSpPr>
          <p:cNvPr id="986" name="Google Shape;986;p9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987" name="Google Shape;987;p9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988" name="Google Shape;988;p94"/>
          <p:cNvGraphicFramePr/>
          <p:nvPr/>
        </p:nvGraphicFramePr>
        <p:xfrm>
          <a:off x="228600" y="1211600"/>
          <a:ext cx="3000000" cy="3000000"/>
        </p:xfrm>
        <a:graphic>
          <a:graphicData uri="http://schemas.openxmlformats.org/drawingml/2006/table">
            <a:tbl>
              <a:tblPr>
                <a:noFill/>
                <a:tableStyleId>{3B52752B-B22B-4D12-ACF0-D3FAC1B839AE}</a:tableStyleId>
              </a:tblPr>
              <a:tblGrid>
                <a:gridCol w="4460550"/>
                <a:gridCol w="4378650"/>
              </a:tblGrid>
              <a:tr h="5064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02325">
                <a:tc>
                  <a:txBody>
                    <a:bodyPr/>
                    <a:lstStyle/>
                    <a:p>
                      <a:pPr indent="0" lvl="0" marL="0" rtl="0" algn="ctr">
                        <a:spcBef>
                          <a:spcPts val="0"/>
                        </a:spcBef>
                        <a:spcAft>
                          <a:spcPts val="0"/>
                        </a:spcAft>
                        <a:buNone/>
                      </a:pPr>
                      <a:r>
                        <a:rPr lang="en-US" sz="1600"/>
                        <a:t>Battery Samsung 30Q 18650</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Power Source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RX </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a:t>
                      </a:r>
                      <a:r>
                        <a:rPr lang="en-US" sz="1600"/>
                        <a:t>Communicator Container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RX</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Communicator Ground Station</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Adafruit Ultimate GPS</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GPS Sensor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1st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2nd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Mini Spy Camera</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Record the descent</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Switch</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ON/OFF the Cansat</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Buzzer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Audio Beacon</a:t>
                      </a:r>
                      <a:endParaRPr sz="1600"/>
                    </a:p>
                  </a:txBody>
                  <a:tcPr marT="91425" marB="91425" marR="91425" marL="91425">
                    <a:solidFill>
                      <a:srgbClr val="FFFFFF"/>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94" name="Google Shape;994;p9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95" name="Google Shape;995;p9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(2 of </a:t>
            </a:r>
            <a:r>
              <a:rPr lang="en-US"/>
              <a:t>4</a:t>
            </a:r>
            <a:r>
              <a:rPr b="1" i="0" lang="en-US" sz="2400" u="none" cap="none" strike="noStrike">
                <a:solidFill>
                  <a:schemeClr val="accent2"/>
                </a:solidFill>
                <a:latin typeface="Arial"/>
                <a:ea typeface="Arial"/>
                <a:cs typeface="Arial"/>
                <a:sym typeface="Arial"/>
              </a:rPr>
              <a:t>)</a:t>
            </a:r>
            <a:endParaRPr/>
          </a:p>
        </p:txBody>
      </p:sp>
      <p:sp>
        <p:nvSpPr>
          <p:cNvPr id="996" name="Google Shape;996;p9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997" name="Google Shape;997;p9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998" name="Google Shape;998;p95"/>
          <p:cNvGraphicFramePr/>
          <p:nvPr/>
        </p:nvGraphicFramePr>
        <p:xfrm>
          <a:off x="228600" y="1211600"/>
          <a:ext cx="3000000" cy="3000000"/>
        </p:xfrm>
        <a:graphic>
          <a:graphicData uri="http://schemas.openxmlformats.org/drawingml/2006/table">
            <a:tbl>
              <a:tblPr>
                <a:noFill/>
                <a:tableStyleId>{3B52752B-B22B-4D12-ACF0-D3FAC1B839AE}</a:tableStyleId>
              </a:tblPr>
              <a:tblGrid>
                <a:gridCol w="4414850"/>
                <a:gridCol w="4333775"/>
              </a:tblGrid>
              <a:tr h="5161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16150">
                <a:tc>
                  <a:txBody>
                    <a:bodyPr/>
                    <a:lstStyle/>
                    <a:p>
                      <a:pPr indent="0" lvl="0" marL="0" rtl="0" algn="ctr">
                        <a:spcBef>
                          <a:spcPts val="0"/>
                        </a:spcBef>
                        <a:spcAft>
                          <a:spcPts val="0"/>
                        </a:spcAft>
                        <a:buNone/>
                      </a:pPr>
                      <a:r>
                        <a:rPr lang="en-US" sz="1600"/>
                        <a:t>STorm32 Controller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Gimbal Camera and Motor Controller</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2804 100T</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Move and stabilize Camera</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r>
              <a:tr h="794100">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10 DOF IMU Sensor</a:t>
                      </a:r>
                      <a:endParaRPr sz="1600">
                        <a:solidFill>
                          <a:schemeClr val="dk1"/>
                        </a:solidFill>
                      </a:endParaRPr>
                    </a:p>
                    <a:p>
                      <a:pPr indent="0" lvl="0" marL="0" rtl="0" algn="l">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Stabilization, Navigation, temperature and pressure sensor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Module Step UP 2A DC-DC XY-016</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Gimbal Controller Power Supply Stabilizer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AMS1117 5.0 HT242E</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600"/>
                        <a:t>Provides clean 5V Supply</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Arduino Mega 2560 Mini</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Microcontroller Based Control Board</a:t>
                      </a:r>
                      <a:endParaRPr sz="1600">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6"/>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Overview (3 of 4)</a:t>
            </a:r>
            <a:endParaRPr/>
          </a:p>
        </p:txBody>
      </p:sp>
      <p:sp>
        <p:nvSpPr>
          <p:cNvPr id="1005" name="Google Shape;1005;p9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006" name="Google Shape;1006;p96"/>
          <p:cNvSpPr txBox="1"/>
          <p:nvPr/>
        </p:nvSpPr>
        <p:spPr>
          <a:xfrm>
            <a:off x="0" y="10142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Container EPS Overview</a:t>
            </a:r>
            <a:endParaRPr b="1" sz="1800"/>
          </a:p>
        </p:txBody>
      </p:sp>
      <p:sp>
        <p:nvSpPr>
          <p:cNvPr id="1007" name="Google Shape;1007;p9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08" name="Google Shape;1008;p9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009" name="Google Shape;1009;p96"/>
          <p:cNvSpPr/>
          <p:nvPr/>
        </p:nvSpPr>
        <p:spPr>
          <a:xfrm>
            <a:off x="3570546" y="16034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010" name="Google Shape;1010;p96"/>
          <p:cNvSpPr/>
          <p:nvPr/>
        </p:nvSpPr>
        <p:spPr>
          <a:xfrm>
            <a:off x="3570546" y="23404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011" name="Google Shape;1011;p96"/>
          <p:cNvSpPr/>
          <p:nvPr/>
        </p:nvSpPr>
        <p:spPr>
          <a:xfrm>
            <a:off x="3570546" y="309984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012" name="Google Shape;1012;p96"/>
          <p:cNvSpPr/>
          <p:nvPr/>
        </p:nvSpPr>
        <p:spPr>
          <a:xfrm>
            <a:off x="3506984" y="41411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013" name="Google Shape;1013;p96"/>
          <p:cNvSpPr/>
          <p:nvPr/>
        </p:nvSpPr>
        <p:spPr>
          <a:xfrm>
            <a:off x="3570546" y="4967869"/>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RX</a:t>
            </a:r>
            <a:endParaRPr b="1" sz="1600"/>
          </a:p>
        </p:txBody>
      </p:sp>
      <p:sp>
        <p:nvSpPr>
          <p:cNvPr id="1014" name="Google Shape;1014;p96"/>
          <p:cNvSpPr/>
          <p:nvPr/>
        </p:nvSpPr>
        <p:spPr>
          <a:xfrm>
            <a:off x="5738929" y="1081763"/>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sp>
        <p:nvSpPr>
          <p:cNvPr id="1015" name="Google Shape;1015;p96"/>
          <p:cNvSpPr/>
          <p:nvPr/>
        </p:nvSpPr>
        <p:spPr>
          <a:xfrm>
            <a:off x="7431039" y="1711092"/>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016" name="Google Shape;1016;p96"/>
          <p:cNvSpPr/>
          <p:nvPr/>
        </p:nvSpPr>
        <p:spPr>
          <a:xfrm>
            <a:off x="4772039" y="5794566"/>
            <a:ext cx="26589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017" name="Google Shape;1017;p96"/>
          <p:cNvPicPr preferRelativeResize="0"/>
          <p:nvPr/>
        </p:nvPicPr>
        <p:blipFill>
          <a:blip r:embed="rId3">
            <a:alphaModFix/>
          </a:blip>
          <a:stretch>
            <a:fillRect/>
          </a:stretch>
        </p:blipFill>
        <p:spPr>
          <a:xfrm>
            <a:off x="6364070" y="2399679"/>
            <a:ext cx="615961" cy="2189460"/>
          </a:xfrm>
          <a:prstGeom prst="rect">
            <a:avLst/>
          </a:prstGeom>
          <a:noFill/>
          <a:ln>
            <a:noFill/>
          </a:ln>
        </p:spPr>
      </p:pic>
      <p:pic>
        <p:nvPicPr>
          <p:cNvPr id="1018" name="Google Shape;1018;p96"/>
          <p:cNvPicPr preferRelativeResize="0"/>
          <p:nvPr/>
        </p:nvPicPr>
        <p:blipFill>
          <a:blip r:embed="rId3">
            <a:alphaModFix/>
          </a:blip>
          <a:stretch>
            <a:fillRect/>
          </a:stretch>
        </p:blipFill>
        <p:spPr>
          <a:xfrm rot="10800000">
            <a:off x="7092193" y="2399679"/>
            <a:ext cx="615961" cy="2189460"/>
          </a:xfrm>
          <a:prstGeom prst="rect">
            <a:avLst/>
          </a:prstGeom>
          <a:noFill/>
          <a:ln>
            <a:noFill/>
          </a:ln>
        </p:spPr>
      </p:pic>
      <p:sp>
        <p:nvSpPr>
          <p:cNvPr id="1019" name="Google Shape;1019;p96"/>
          <p:cNvSpPr txBox="1"/>
          <p:nvPr/>
        </p:nvSpPr>
        <p:spPr>
          <a:xfrm>
            <a:off x="5849938" y="4708487"/>
            <a:ext cx="213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2 Batteries in </a:t>
            </a:r>
            <a:endParaRPr b="1"/>
          </a:p>
          <a:p>
            <a:pPr indent="0" lvl="0" marL="0" rtl="0" algn="l">
              <a:spcBef>
                <a:spcPts val="0"/>
              </a:spcBef>
              <a:spcAft>
                <a:spcPts val="0"/>
              </a:spcAft>
              <a:buNone/>
            </a:pPr>
            <a:r>
              <a:rPr b="1" lang="en-US"/>
              <a:t>Series Connection</a:t>
            </a:r>
            <a:endParaRPr b="1"/>
          </a:p>
        </p:txBody>
      </p:sp>
      <p:sp>
        <p:nvSpPr>
          <p:cNvPr id="1020" name="Google Shape;1020;p96"/>
          <p:cNvSpPr txBox="1"/>
          <p:nvPr/>
        </p:nvSpPr>
        <p:spPr>
          <a:xfrm>
            <a:off x="5830600" y="5217654"/>
            <a:ext cx="213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3.7V each one</a:t>
            </a:r>
            <a:endParaRPr b="1"/>
          </a:p>
        </p:txBody>
      </p:sp>
      <p:cxnSp>
        <p:nvCxnSpPr>
          <p:cNvPr id="1021" name="Google Shape;1021;p96"/>
          <p:cNvCxnSpPr>
            <a:stCxn id="1017" idx="2"/>
            <a:endCxn id="1018" idx="0"/>
          </p:cNvCxnSpPr>
          <p:nvPr/>
        </p:nvCxnSpPr>
        <p:spPr>
          <a:xfrm flipH="1" rot="-5400000">
            <a:off x="7035800" y="4225389"/>
            <a:ext cx="600" cy="728100"/>
          </a:xfrm>
          <a:prstGeom prst="bentConnector3">
            <a:avLst>
              <a:gd fmla="val 22733031" name="adj1"/>
            </a:avLst>
          </a:prstGeom>
          <a:noFill/>
          <a:ln cap="flat" cmpd="sng" w="38100">
            <a:solidFill>
              <a:schemeClr val="dk2"/>
            </a:solidFill>
            <a:prstDash val="solid"/>
            <a:round/>
            <a:headEnd len="med" w="med" type="none"/>
            <a:tailEnd len="med" w="med" type="none"/>
          </a:ln>
        </p:spPr>
      </p:cxnSp>
      <p:cxnSp>
        <p:nvCxnSpPr>
          <p:cNvPr id="1022" name="Google Shape;1022;p96"/>
          <p:cNvCxnSpPr>
            <a:stCxn id="1014" idx="1"/>
            <a:endCxn id="1009" idx="1"/>
          </p:cNvCxnSpPr>
          <p:nvPr/>
        </p:nvCxnSpPr>
        <p:spPr>
          <a:xfrm flipH="1">
            <a:off x="3570529" y="1331363"/>
            <a:ext cx="2168400" cy="5217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023" name="Google Shape;1023;p96"/>
          <p:cNvCxnSpPr>
            <a:stCxn id="1014" idx="1"/>
            <a:endCxn id="1010" idx="1"/>
          </p:cNvCxnSpPr>
          <p:nvPr/>
        </p:nvCxnSpPr>
        <p:spPr>
          <a:xfrm flipH="1">
            <a:off x="3570529" y="1331363"/>
            <a:ext cx="2168400" cy="12588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024" name="Google Shape;1024;p96"/>
          <p:cNvCxnSpPr>
            <a:stCxn id="1014" idx="1"/>
            <a:endCxn id="1011" idx="1"/>
          </p:cNvCxnSpPr>
          <p:nvPr/>
        </p:nvCxnSpPr>
        <p:spPr>
          <a:xfrm flipH="1">
            <a:off x="3570529" y="1331363"/>
            <a:ext cx="2168400" cy="21477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025" name="Google Shape;1025;p96"/>
          <p:cNvCxnSpPr>
            <a:stCxn id="1014" idx="1"/>
            <a:endCxn id="1012" idx="1"/>
          </p:cNvCxnSpPr>
          <p:nvPr/>
        </p:nvCxnSpPr>
        <p:spPr>
          <a:xfrm flipH="1">
            <a:off x="3506929" y="1331363"/>
            <a:ext cx="2232000" cy="3059400"/>
          </a:xfrm>
          <a:prstGeom prst="bentConnector3">
            <a:avLst>
              <a:gd fmla="val 124827" name="adj1"/>
            </a:avLst>
          </a:prstGeom>
          <a:noFill/>
          <a:ln cap="flat" cmpd="sng" w="38100">
            <a:solidFill>
              <a:schemeClr val="dk2"/>
            </a:solidFill>
            <a:prstDash val="solid"/>
            <a:round/>
            <a:headEnd len="med" w="med" type="none"/>
            <a:tailEnd len="med" w="med" type="triangle"/>
          </a:ln>
        </p:spPr>
      </p:cxnSp>
      <p:cxnSp>
        <p:nvCxnSpPr>
          <p:cNvPr id="1026" name="Google Shape;1026;p96"/>
          <p:cNvCxnSpPr>
            <a:stCxn id="1014" idx="1"/>
            <a:endCxn id="1013" idx="1"/>
          </p:cNvCxnSpPr>
          <p:nvPr/>
        </p:nvCxnSpPr>
        <p:spPr>
          <a:xfrm flipH="1">
            <a:off x="3570529" y="1331363"/>
            <a:ext cx="2168400" cy="3886200"/>
          </a:xfrm>
          <a:prstGeom prst="bentConnector3">
            <a:avLst>
              <a:gd fmla="val 129323" name="adj1"/>
            </a:avLst>
          </a:prstGeom>
          <a:noFill/>
          <a:ln cap="flat" cmpd="sng" w="38100">
            <a:solidFill>
              <a:schemeClr val="dk2"/>
            </a:solidFill>
            <a:prstDash val="solid"/>
            <a:round/>
            <a:headEnd len="med" w="med" type="none"/>
            <a:tailEnd len="med" w="med" type="triangle"/>
          </a:ln>
        </p:spPr>
      </p:cxnSp>
      <p:cxnSp>
        <p:nvCxnSpPr>
          <p:cNvPr id="1027" name="Google Shape;1027;p96"/>
          <p:cNvCxnSpPr>
            <a:stCxn id="1014" idx="1"/>
            <a:endCxn id="1016" idx="1"/>
          </p:cNvCxnSpPr>
          <p:nvPr/>
        </p:nvCxnSpPr>
        <p:spPr>
          <a:xfrm flipH="1">
            <a:off x="4772029" y="1331363"/>
            <a:ext cx="966900" cy="4712700"/>
          </a:xfrm>
          <a:prstGeom prst="bentConnector3">
            <a:avLst>
              <a:gd fmla="val 290044" name="adj1"/>
            </a:avLst>
          </a:prstGeom>
          <a:noFill/>
          <a:ln cap="flat" cmpd="sng" w="38100">
            <a:solidFill>
              <a:schemeClr val="dk2"/>
            </a:solidFill>
            <a:prstDash val="solid"/>
            <a:round/>
            <a:headEnd len="med" w="med" type="none"/>
            <a:tailEnd len="med" w="med" type="triangle"/>
          </a:ln>
        </p:spPr>
      </p:cxnSp>
      <p:sp>
        <p:nvSpPr>
          <p:cNvPr id="1028" name="Google Shape;1028;p96"/>
          <p:cNvSpPr/>
          <p:nvPr/>
        </p:nvSpPr>
        <p:spPr>
          <a:xfrm>
            <a:off x="6085564" y="1773970"/>
            <a:ext cx="998700" cy="432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cxnSp>
        <p:nvCxnSpPr>
          <p:cNvPr id="1029" name="Google Shape;1029;p96"/>
          <p:cNvCxnSpPr>
            <a:stCxn id="1017" idx="0"/>
            <a:endCxn id="1028" idx="1"/>
          </p:cNvCxnSpPr>
          <p:nvPr/>
        </p:nvCxnSpPr>
        <p:spPr>
          <a:xfrm flipH="1" rot="5400000">
            <a:off x="6174050" y="1901679"/>
            <a:ext cx="409500" cy="586500"/>
          </a:xfrm>
          <a:prstGeom prst="bentConnector4">
            <a:avLst>
              <a:gd fmla="val 23567" name="adj1"/>
              <a:gd fmla="val 175517" name="adj2"/>
            </a:avLst>
          </a:prstGeom>
          <a:noFill/>
          <a:ln cap="flat" cmpd="sng" w="38100">
            <a:solidFill>
              <a:schemeClr val="dk2"/>
            </a:solidFill>
            <a:prstDash val="solid"/>
            <a:round/>
            <a:headEnd len="med" w="med" type="none"/>
            <a:tailEnd len="med" w="med" type="triangle"/>
          </a:ln>
        </p:spPr>
      </p:cxnSp>
      <p:cxnSp>
        <p:nvCxnSpPr>
          <p:cNvPr id="1030" name="Google Shape;1030;p96"/>
          <p:cNvCxnSpPr>
            <a:stCxn id="1028" idx="0"/>
            <a:endCxn id="1014" idx="2"/>
          </p:cNvCxnSpPr>
          <p:nvPr/>
        </p:nvCxnSpPr>
        <p:spPr>
          <a:xfrm flipH="1" rot="5400000">
            <a:off x="6465364" y="1654420"/>
            <a:ext cx="192900" cy="46200"/>
          </a:xfrm>
          <a:prstGeom prst="bentConnector3">
            <a:avLst>
              <a:gd fmla="val 49986" name="adj1"/>
            </a:avLst>
          </a:prstGeom>
          <a:noFill/>
          <a:ln cap="flat" cmpd="sng" w="38100">
            <a:solidFill>
              <a:schemeClr val="dk2"/>
            </a:solidFill>
            <a:prstDash val="solid"/>
            <a:round/>
            <a:headEnd len="med" w="med" type="none"/>
            <a:tailEnd len="med" w="med" type="triangle"/>
          </a:ln>
        </p:spPr>
      </p:cxnSp>
      <p:cxnSp>
        <p:nvCxnSpPr>
          <p:cNvPr id="1031" name="Google Shape;1031;p96"/>
          <p:cNvCxnSpPr>
            <a:stCxn id="1028" idx="3"/>
            <a:endCxn id="1015" idx="1"/>
          </p:cNvCxnSpPr>
          <p:nvPr/>
        </p:nvCxnSpPr>
        <p:spPr>
          <a:xfrm flipH="1" rot="10800000">
            <a:off x="7084264" y="1960570"/>
            <a:ext cx="346800" cy="29700"/>
          </a:xfrm>
          <a:prstGeom prst="bentConnector3">
            <a:avLst>
              <a:gd fmla="val 49986" name="adj1"/>
            </a:avLst>
          </a:prstGeom>
          <a:noFill/>
          <a:ln cap="flat" cmpd="sng" w="38100">
            <a:solidFill>
              <a:schemeClr val="dk2"/>
            </a:solidFill>
            <a:prstDash val="solid"/>
            <a:round/>
            <a:headEnd len="med" w="med" type="none"/>
            <a:tailEnd len="med" w="med" type="triangle"/>
          </a:ln>
        </p:spPr>
      </p:cxnSp>
      <p:sp>
        <p:nvSpPr>
          <p:cNvPr id="1032" name="Google Shape;1032;p96"/>
          <p:cNvSpPr/>
          <p:nvPr/>
        </p:nvSpPr>
        <p:spPr>
          <a:xfrm>
            <a:off x="7607696" y="5275532"/>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033" name="Google Shape;1033;p96"/>
          <p:cNvCxnSpPr>
            <a:endCxn id="1032" idx="2"/>
          </p:cNvCxnSpPr>
          <p:nvPr/>
        </p:nvCxnSpPr>
        <p:spPr>
          <a:xfrm flipH="1" rot="10800000">
            <a:off x="7430996" y="5774732"/>
            <a:ext cx="912900" cy="269400"/>
          </a:xfrm>
          <a:prstGeom prst="bentConnector2">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7"/>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This</a:t>
            </a:r>
            <a:r>
              <a:rPr b="1" lang="en-US"/>
              <a:t> component are in the container</a:t>
            </a:r>
            <a:endParaRPr b="1"/>
          </a:p>
        </p:txBody>
      </p:sp>
      <p:sp>
        <p:nvSpPr>
          <p:cNvPr id="1040" name="Google Shape;1040;p97"/>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Overview (4 of 4)</a:t>
            </a:r>
            <a:endParaRPr/>
          </a:p>
        </p:txBody>
      </p:sp>
      <p:sp>
        <p:nvSpPr>
          <p:cNvPr id="1041" name="Google Shape;1041;p97"/>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042" name="Google Shape;1042;p97"/>
          <p:cNvSpPr txBox="1"/>
          <p:nvPr/>
        </p:nvSpPr>
        <p:spPr>
          <a:xfrm>
            <a:off x="94950" y="10188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Payload</a:t>
            </a:r>
            <a:r>
              <a:rPr b="1" lang="en-US" sz="1800"/>
              <a:t> EPS Overview</a:t>
            </a:r>
            <a:endParaRPr b="1" sz="1800"/>
          </a:p>
        </p:txBody>
      </p:sp>
      <p:sp>
        <p:nvSpPr>
          <p:cNvPr id="1043" name="Google Shape;1043;p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44" name="Google Shape;1044;p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045" name="Google Shape;1045;p97"/>
          <p:cNvSpPr/>
          <p:nvPr/>
        </p:nvSpPr>
        <p:spPr>
          <a:xfrm>
            <a:off x="844650" y="3025225"/>
            <a:ext cx="1426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046" name="Google Shape;1046;p97"/>
          <p:cNvSpPr/>
          <p:nvPr/>
        </p:nvSpPr>
        <p:spPr>
          <a:xfrm>
            <a:off x="4254000" y="188970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047" name="Google Shape;1047;p97"/>
          <p:cNvSpPr/>
          <p:nvPr/>
        </p:nvSpPr>
        <p:spPr>
          <a:xfrm>
            <a:off x="6134825" y="270480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048" name="Google Shape;1048;p97"/>
          <p:cNvSpPr/>
          <p:nvPr/>
        </p:nvSpPr>
        <p:spPr>
          <a:xfrm>
            <a:off x="6134825" y="3414288"/>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049" name="Google Shape;1049;p97"/>
          <p:cNvSpPr/>
          <p:nvPr/>
        </p:nvSpPr>
        <p:spPr>
          <a:xfrm>
            <a:off x="6134825" y="420865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050" name="Google Shape;1050;p97"/>
          <p:cNvSpPr/>
          <p:nvPr/>
        </p:nvSpPr>
        <p:spPr>
          <a:xfrm>
            <a:off x="300750" y="4375663"/>
            <a:ext cx="2371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051" name="Google Shape;1051;p97"/>
          <p:cNvSpPr/>
          <p:nvPr/>
        </p:nvSpPr>
        <p:spPr>
          <a:xfrm>
            <a:off x="6134825" y="512470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052" name="Google Shape;1052;p97"/>
          <p:cNvCxnSpPr>
            <a:stCxn id="1046" idx="2"/>
            <a:endCxn id="1047" idx="1"/>
          </p:cNvCxnSpPr>
          <p:nvPr/>
        </p:nvCxnSpPr>
        <p:spPr>
          <a:xfrm flipH="1" rot="-5400000">
            <a:off x="5230500" y="2031600"/>
            <a:ext cx="584400" cy="1224000"/>
          </a:xfrm>
          <a:prstGeom prst="bentConnector2">
            <a:avLst/>
          </a:prstGeom>
          <a:noFill/>
          <a:ln cap="flat" cmpd="sng" w="38100">
            <a:solidFill>
              <a:schemeClr val="dk2"/>
            </a:solidFill>
            <a:prstDash val="solid"/>
            <a:round/>
            <a:headEnd len="med" w="med" type="none"/>
            <a:tailEnd len="med" w="med" type="triangle"/>
          </a:ln>
        </p:spPr>
      </p:cxnSp>
      <p:cxnSp>
        <p:nvCxnSpPr>
          <p:cNvPr id="1053" name="Google Shape;1053;p97"/>
          <p:cNvCxnSpPr>
            <a:stCxn id="1046" idx="2"/>
            <a:endCxn id="1048" idx="1"/>
          </p:cNvCxnSpPr>
          <p:nvPr/>
        </p:nvCxnSpPr>
        <p:spPr>
          <a:xfrm flipH="1" rot="-5400000">
            <a:off x="4875900" y="2386200"/>
            <a:ext cx="1293600" cy="1224000"/>
          </a:xfrm>
          <a:prstGeom prst="bentConnector2">
            <a:avLst/>
          </a:prstGeom>
          <a:noFill/>
          <a:ln cap="flat" cmpd="sng" w="38100">
            <a:solidFill>
              <a:schemeClr val="dk2"/>
            </a:solidFill>
            <a:prstDash val="solid"/>
            <a:round/>
            <a:headEnd len="med" w="med" type="none"/>
            <a:tailEnd len="med" w="med" type="triangle"/>
          </a:ln>
        </p:spPr>
      </p:cxnSp>
      <p:cxnSp>
        <p:nvCxnSpPr>
          <p:cNvPr id="1054" name="Google Shape;1054;p97"/>
          <p:cNvCxnSpPr>
            <a:stCxn id="1046" idx="2"/>
            <a:endCxn id="1049" idx="1"/>
          </p:cNvCxnSpPr>
          <p:nvPr/>
        </p:nvCxnSpPr>
        <p:spPr>
          <a:xfrm flipH="1" rot="-5400000">
            <a:off x="4478700" y="2783400"/>
            <a:ext cx="2088000" cy="1224000"/>
          </a:xfrm>
          <a:prstGeom prst="bentConnector2">
            <a:avLst/>
          </a:prstGeom>
          <a:noFill/>
          <a:ln cap="flat" cmpd="sng" w="38100">
            <a:solidFill>
              <a:schemeClr val="dk2"/>
            </a:solidFill>
            <a:prstDash val="solid"/>
            <a:round/>
            <a:headEnd len="med" w="med" type="none"/>
            <a:tailEnd len="med" w="med" type="triangle"/>
          </a:ln>
        </p:spPr>
      </p:cxnSp>
      <p:cxnSp>
        <p:nvCxnSpPr>
          <p:cNvPr id="1055" name="Google Shape;1055;p97"/>
          <p:cNvCxnSpPr>
            <a:stCxn id="1050" idx="3"/>
            <a:endCxn id="1051" idx="1"/>
          </p:cNvCxnSpPr>
          <p:nvPr/>
        </p:nvCxnSpPr>
        <p:spPr>
          <a:xfrm>
            <a:off x="2672550" y="4606513"/>
            <a:ext cx="3462300" cy="7491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1056" name="Google Shape;1056;p97"/>
          <p:cNvCxnSpPr>
            <a:stCxn id="1045" idx="0"/>
            <a:endCxn id="1046" idx="1"/>
          </p:cNvCxnSpPr>
          <p:nvPr/>
        </p:nvCxnSpPr>
        <p:spPr>
          <a:xfrm rot="-5400000">
            <a:off x="2453700" y="1224775"/>
            <a:ext cx="904800" cy="2696100"/>
          </a:xfrm>
          <a:prstGeom prst="bentConnector2">
            <a:avLst/>
          </a:prstGeom>
          <a:noFill/>
          <a:ln cap="flat" cmpd="sng" w="38100">
            <a:solidFill>
              <a:schemeClr val="dk2"/>
            </a:solidFill>
            <a:prstDash val="solid"/>
            <a:round/>
            <a:headEnd len="med" w="med" type="none"/>
            <a:tailEnd len="med" w="med" type="triangle"/>
          </a:ln>
        </p:spPr>
      </p:cxnSp>
      <p:sp>
        <p:nvSpPr>
          <p:cNvPr id="1057" name="Google Shape;1057;p97"/>
          <p:cNvSpPr/>
          <p:nvPr/>
        </p:nvSpPr>
        <p:spPr>
          <a:xfrm>
            <a:off x="3363675" y="36450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058" name="Google Shape;1058;p97"/>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059" name="Google Shape;1059;p97"/>
          <p:cNvSpPr/>
          <p:nvPr/>
        </p:nvSpPr>
        <p:spPr>
          <a:xfrm>
            <a:off x="787950" y="4893925"/>
            <a:ext cx="1426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cxnSp>
        <p:nvCxnSpPr>
          <p:cNvPr id="1060" name="Google Shape;1060;p97"/>
          <p:cNvCxnSpPr>
            <a:stCxn id="1059" idx="3"/>
            <a:endCxn id="1051" idx="2"/>
          </p:cNvCxnSpPr>
          <p:nvPr/>
        </p:nvCxnSpPr>
        <p:spPr>
          <a:xfrm>
            <a:off x="2214750" y="5124775"/>
            <a:ext cx="4755000" cy="461700"/>
          </a:xfrm>
          <a:prstGeom prst="bentConnector4">
            <a:avLst>
              <a:gd fmla="val 41221" name="adj1"/>
              <a:gd fmla="val 175244" name="adj2"/>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8"/>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Requirements (1 of 3)</a:t>
            </a:r>
            <a:endParaRPr/>
          </a:p>
        </p:txBody>
      </p:sp>
      <p:sp>
        <p:nvSpPr>
          <p:cNvPr id="1067" name="Google Shape;1067;p9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068" name="Google Shape;1068;p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69" name="Google Shape;1069;p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graphicFrame>
        <p:nvGraphicFramePr>
          <p:cNvPr id="1070" name="Google Shape;1070;p98"/>
          <p:cNvGraphicFramePr/>
          <p:nvPr/>
        </p:nvGraphicFramePr>
        <p:xfrm>
          <a:off x="244813" y="1175425"/>
          <a:ext cx="3000000" cy="3000000"/>
        </p:xfrm>
        <a:graphic>
          <a:graphicData uri="http://schemas.openxmlformats.org/drawingml/2006/table">
            <a:tbl>
              <a:tblPr>
                <a:noFill/>
                <a:tableStyleId>{3B52752B-B22B-4D12-ACF0-D3FAC1B839AE}</a:tableStyleId>
              </a:tblPr>
              <a:tblGrid>
                <a:gridCol w="651975"/>
                <a:gridCol w="8070200"/>
              </a:tblGrid>
              <a:tr h="396200">
                <a:tc>
                  <a:txBody>
                    <a:bodyPr/>
                    <a:lstStyle/>
                    <a:p>
                      <a:pPr indent="0" lvl="0" marL="0" rtl="0" algn="ctr">
                        <a:spcBef>
                          <a:spcPts val="0"/>
                        </a:spcBef>
                        <a:spcAft>
                          <a:spcPts val="0"/>
                        </a:spcAft>
                        <a:buNone/>
                      </a:pPr>
                      <a:r>
                        <a:rPr b="1" lang="en-US" sz="1500"/>
                        <a:t>REQ</a:t>
                      </a:r>
                      <a:endParaRPr b="1" sz="1500"/>
                    </a:p>
                  </a:txBody>
                  <a:tcPr marT="91425" marB="91425" marR="91425" marL="91425">
                    <a:solidFill>
                      <a:srgbClr val="FFFF00"/>
                    </a:solidFill>
                  </a:tcPr>
                </a:tc>
                <a:tc>
                  <a:txBody>
                    <a:bodyPr/>
                    <a:lstStyle/>
                    <a:p>
                      <a:pPr indent="0" lvl="0" marL="0" rtl="0" algn="ctr">
                        <a:spcBef>
                          <a:spcPts val="0"/>
                        </a:spcBef>
                        <a:spcAft>
                          <a:spcPts val="0"/>
                        </a:spcAft>
                        <a:buNone/>
                      </a:pPr>
                      <a:r>
                        <a:rPr b="1" lang="en-US" sz="1500"/>
                        <a:t>DESCRIPTION</a:t>
                      </a:r>
                      <a:endParaRPr b="1" sz="1500"/>
                    </a:p>
                  </a:txBody>
                  <a:tcPr marT="91425" marB="91425" marR="91425" marL="91425">
                    <a:solidFill>
                      <a:srgbClr val="FFFF00"/>
                    </a:solidFill>
                  </a:tcPr>
                </a:tc>
              </a:tr>
              <a:tr h="387300">
                <a:tc>
                  <a:txBody>
                    <a:bodyPr/>
                    <a:lstStyle/>
                    <a:p>
                      <a:pPr indent="0" lvl="0" marL="0" rtl="0" algn="ctr">
                        <a:spcBef>
                          <a:spcPts val="0"/>
                        </a:spcBef>
                        <a:spcAft>
                          <a:spcPts val="0"/>
                        </a:spcAft>
                        <a:buNone/>
                      </a:pPr>
                      <a:r>
                        <a:rPr lang="en-US" sz="1500"/>
                        <a:t>#1</a:t>
                      </a:r>
                      <a:endParaRPr sz="1500"/>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Total mass of the CanSat (science payloads and container) shall be 600 grams +/- 10 grams.</a:t>
                      </a:r>
                      <a:endParaRPr/>
                    </a:p>
                  </a:txBody>
                  <a:tcPr marT="91425" marB="91425" marR="91425" marL="91425"/>
                </a:tc>
              </a:tr>
              <a:tr h="668825">
                <a:tc>
                  <a:txBody>
                    <a:bodyPr/>
                    <a:lstStyle/>
                    <a:p>
                      <a:pPr indent="0" lvl="0" marL="0" rtl="0" algn="ctr">
                        <a:spcBef>
                          <a:spcPts val="0"/>
                        </a:spcBef>
                        <a:spcAft>
                          <a:spcPts val="0"/>
                        </a:spcAft>
                        <a:buNone/>
                      </a:pPr>
                      <a:r>
                        <a:rPr lang="en-US" sz="1500"/>
                        <a:t>#15</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All electronics shall be hard mounted using proper mounts such as standoffs, screws, or high performance adhesives.</a:t>
                      </a:r>
                      <a:endParaRPr>
                        <a:solidFill>
                          <a:schemeClr val="dk1"/>
                        </a:solidFill>
                        <a:highlight>
                          <a:srgbClr val="FFFFFF"/>
                        </a:highlight>
                      </a:endParaRPr>
                    </a:p>
                  </a:txBody>
                  <a:tcPr marT="91425" marB="91425" marR="91425" marL="91425"/>
                </a:tc>
              </a:tr>
              <a:tr h="670275">
                <a:tc>
                  <a:txBody>
                    <a:bodyPr/>
                    <a:lstStyle/>
                    <a:p>
                      <a:pPr indent="0" lvl="0" marL="0" rtl="0" algn="ctr">
                        <a:spcBef>
                          <a:spcPts val="0"/>
                        </a:spcBef>
                        <a:spcAft>
                          <a:spcPts val="0"/>
                        </a:spcAft>
                        <a:buNone/>
                      </a:pPr>
                      <a:r>
                        <a:rPr lang="en-US" sz="1500"/>
                        <a:t>#20</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Cost of the CanSat shall be under $1000.  Ground support and analysis tools are not included in the cost. Equipment from previous years should be included in this cost, based on current market value.</a:t>
                      </a:r>
                      <a:endParaRPr/>
                    </a:p>
                  </a:txBody>
                  <a:tcPr marT="91425" marB="91425" marR="91425" marL="91425"/>
                </a:tc>
              </a:tr>
              <a:tr h="646700">
                <a:tc>
                  <a:txBody>
                    <a:bodyPr/>
                    <a:lstStyle/>
                    <a:p>
                      <a:pPr indent="0" lvl="0" marL="0" rtl="0" algn="ctr">
                        <a:spcBef>
                          <a:spcPts val="0"/>
                        </a:spcBef>
                        <a:spcAft>
                          <a:spcPts val="0"/>
                        </a:spcAft>
                        <a:buNone/>
                      </a:pPr>
                      <a:r>
                        <a:rPr lang="en-US" sz="1500"/>
                        <a:t>#21</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XBEE radios shall be used for telemetry.  2.4 GHz Series radios are allowed. 900 MHz XBEE radios are also allowed.</a:t>
                      </a:r>
                      <a:endParaRPr/>
                    </a:p>
                  </a:txBody>
                  <a:tcPr marT="91425" marB="91425" marR="91425" marL="91425"/>
                </a:tc>
              </a:tr>
              <a:tr h="452150">
                <a:tc>
                  <a:txBody>
                    <a:bodyPr/>
                    <a:lstStyle/>
                    <a:p>
                      <a:pPr indent="0" lvl="0" marL="0" rtl="0" algn="ctr">
                        <a:spcBef>
                          <a:spcPts val="0"/>
                        </a:spcBef>
                        <a:spcAft>
                          <a:spcPts val="0"/>
                        </a:spcAft>
                        <a:buNone/>
                      </a:pPr>
                      <a:r>
                        <a:rPr lang="en-US" sz="1500"/>
                        <a:t>#22</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XBEE radios shall have their NETID/PANID set to their team number</a:t>
                      </a:r>
                      <a:endParaRPr>
                        <a:solidFill>
                          <a:schemeClr val="dk1"/>
                        </a:solidFill>
                        <a:highlight>
                          <a:schemeClr val="lt1"/>
                        </a:highlight>
                      </a:endParaRPr>
                    </a:p>
                  </a:txBody>
                  <a:tcPr marT="91425" marB="91425" marR="91425" marL="91425"/>
                </a:tc>
              </a:tr>
              <a:tr h="452150">
                <a:tc>
                  <a:txBody>
                    <a:bodyPr/>
                    <a:lstStyle/>
                    <a:p>
                      <a:pPr indent="0" lvl="0" marL="0" rtl="0" algn="ctr">
                        <a:spcBef>
                          <a:spcPts val="0"/>
                        </a:spcBef>
                        <a:spcAft>
                          <a:spcPts val="0"/>
                        </a:spcAft>
                        <a:buNone/>
                      </a:pPr>
                      <a:r>
                        <a:rPr lang="en-US" sz="1500"/>
                        <a:t>#23</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XBEE radios shall not use broadcast mode</a:t>
                      </a:r>
                      <a:endParaRPr>
                        <a:solidFill>
                          <a:schemeClr val="dk1"/>
                        </a:solidFill>
                        <a:highlight>
                          <a:schemeClr val="lt1"/>
                        </a:highlight>
                      </a:endParaRPr>
                    </a:p>
                  </a:txBody>
                  <a:tcPr marT="91425" marB="91425" marR="91425" marL="91425"/>
                </a:tc>
              </a:tr>
              <a:tr h="468350">
                <a:tc>
                  <a:txBody>
                    <a:bodyPr/>
                    <a:lstStyle/>
                    <a:p>
                      <a:pPr indent="0" lvl="0" marL="0" rtl="0" algn="ctr">
                        <a:spcBef>
                          <a:spcPts val="0"/>
                        </a:spcBef>
                        <a:spcAft>
                          <a:spcPts val="0"/>
                        </a:spcAft>
                        <a:buNone/>
                      </a:pPr>
                      <a:r>
                        <a:rPr lang="en-US" sz="1500"/>
                        <a:t>#24</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The container shall include electronics to receive sensor payload telemetry</a:t>
                      </a:r>
                      <a:endParaRPr>
                        <a:solidFill>
                          <a:schemeClr val="dk1"/>
                        </a:solidFill>
                        <a:highlight>
                          <a:schemeClr val="lt1"/>
                        </a:highlight>
                      </a:endParaRPr>
                    </a:p>
                  </a:txBody>
                  <a:tcPr marT="91425" marB="91425" marR="91425" marL="91425"/>
                </a:tc>
              </a:tr>
              <a:tr h="468350">
                <a:tc>
                  <a:txBody>
                    <a:bodyPr/>
                    <a:lstStyle/>
                    <a:p>
                      <a:pPr indent="0" lvl="0" marL="0" rtl="0" algn="ctr">
                        <a:spcBef>
                          <a:spcPts val="0"/>
                        </a:spcBef>
                        <a:spcAft>
                          <a:spcPts val="0"/>
                        </a:spcAft>
                        <a:buNone/>
                      </a:pPr>
                      <a:r>
                        <a:rPr lang="en-US" sz="1500"/>
                        <a:t>#25</a:t>
                      </a:r>
                      <a:endParaRPr sz="15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The container shall include electronics and mechanisms to release the science payload on a tether</a:t>
                      </a:r>
                      <a:endParaRPr>
                        <a:solidFill>
                          <a:schemeClr val="dk1"/>
                        </a:solidFill>
                        <a:highlight>
                          <a:schemeClr val="lt1"/>
                        </a:highlight>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99"/>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Requirements (2 of 3)</a:t>
            </a:r>
            <a:endParaRPr/>
          </a:p>
        </p:txBody>
      </p:sp>
      <p:sp>
        <p:nvSpPr>
          <p:cNvPr id="1077" name="Google Shape;1077;p9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078" name="Google Shape;1078;p99"/>
          <p:cNvGraphicFramePr/>
          <p:nvPr/>
        </p:nvGraphicFramePr>
        <p:xfrm>
          <a:off x="228600" y="1175425"/>
          <a:ext cx="3000000" cy="3000000"/>
        </p:xfrm>
        <a:graphic>
          <a:graphicData uri="http://schemas.openxmlformats.org/drawingml/2006/table">
            <a:tbl>
              <a:tblPr>
                <a:noFill/>
                <a:tableStyleId>{3B52752B-B22B-4D12-ACF0-D3FAC1B839AE}</a:tableStyleId>
              </a:tblPr>
              <a:tblGrid>
                <a:gridCol w="626875"/>
                <a:gridCol w="8095300"/>
              </a:tblGrid>
              <a:tr h="398300">
                <a:tc>
                  <a:txBody>
                    <a:bodyPr/>
                    <a:lstStyle/>
                    <a:p>
                      <a:pPr indent="0" lvl="0" marL="0" rtl="0" algn="ctr">
                        <a:spcBef>
                          <a:spcPts val="0"/>
                        </a:spcBef>
                        <a:spcAft>
                          <a:spcPts val="0"/>
                        </a:spcAft>
                        <a:buNone/>
                      </a:pPr>
                      <a:r>
                        <a:rPr b="1" lang="en-US" sz="1500"/>
                        <a:t>REQ</a:t>
                      </a:r>
                      <a:endParaRPr b="1" sz="1500"/>
                    </a:p>
                  </a:txBody>
                  <a:tcPr marT="91425" marB="91425" marR="91425" marL="91425">
                    <a:solidFill>
                      <a:srgbClr val="FFFF00"/>
                    </a:solidFill>
                  </a:tcPr>
                </a:tc>
                <a:tc>
                  <a:txBody>
                    <a:bodyPr/>
                    <a:lstStyle/>
                    <a:p>
                      <a:pPr indent="0" lvl="0" marL="0" rtl="0" algn="ctr">
                        <a:lnSpc>
                          <a:spcPct val="115000"/>
                        </a:lnSpc>
                        <a:spcBef>
                          <a:spcPts val="0"/>
                        </a:spcBef>
                        <a:spcAft>
                          <a:spcPts val="0"/>
                        </a:spcAft>
                        <a:buNone/>
                      </a:pPr>
                      <a:r>
                        <a:rPr b="1" lang="en-US" sz="1500">
                          <a:solidFill>
                            <a:schemeClr val="dk1"/>
                          </a:solidFill>
                        </a:rPr>
                        <a:t>DESCRIPTION</a:t>
                      </a:r>
                      <a:endParaRPr b="1" sz="1500">
                        <a:solidFill>
                          <a:schemeClr val="dk1"/>
                        </a:solidFill>
                      </a:endParaRPr>
                    </a:p>
                  </a:txBody>
                  <a:tcPr marT="91425" marB="91425" marR="91425" marL="91425">
                    <a:solidFill>
                      <a:srgbClr val="FFFF00"/>
                    </a:solidFill>
                  </a:tcPr>
                </a:tc>
              </a:tr>
              <a:tr h="439025">
                <a:tc>
                  <a:txBody>
                    <a:bodyPr/>
                    <a:lstStyle/>
                    <a:p>
                      <a:pPr indent="0" lvl="0" marL="0" rtl="0" algn="l">
                        <a:spcBef>
                          <a:spcPts val="0"/>
                        </a:spcBef>
                        <a:spcAft>
                          <a:spcPts val="0"/>
                        </a:spcAft>
                        <a:buNone/>
                      </a:pPr>
                      <a:r>
                        <a:rPr lang="en-US"/>
                        <a:t>#26</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The container shall include a GPS sensor to track its position.</a:t>
                      </a:r>
                      <a:endParaRPr>
                        <a:solidFill>
                          <a:schemeClr val="dk1"/>
                        </a:solidFill>
                        <a:highlight>
                          <a:srgbClr val="FFFFFF"/>
                        </a:highlight>
                      </a:endParaRPr>
                    </a:p>
                  </a:txBody>
                  <a:tcPr marT="91425" marB="91425" marR="91425" marL="91425"/>
                </a:tc>
              </a:tr>
              <a:tr h="462725">
                <a:tc>
                  <a:txBody>
                    <a:bodyPr/>
                    <a:lstStyle/>
                    <a:p>
                      <a:pPr indent="0" lvl="0" marL="0" rtl="0" algn="l">
                        <a:spcBef>
                          <a:spcPts val="0"/>
                        </a:spcBef>
                        <a:spcAft>
                          <a:spcPts val="0"/>
                        </a:spcAft>
                        <a:buNone/>
                      </a:pPr>
                      <a:r>
                        <a:rPr lang="en-US"/>
                        <a:t>#27</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The container shall include a pressure sensor to measure altitude.</a:t>
                      </a:r>
                      <a:endParaRPr>
                        <a:solidFill>
                          <a:schemeClr val="dk1"/>
                        </a:solidFill>
                        <a:highlight>
                          <a:srgbClr val="FFFFFF"/>
                        </a:highlight>
                      </a:endParaRPr>
                    </a:p>
                  </a:txBody>
                  <a:tcPr marT="91425" marB="91425" marR="91425" marL="91425"/>
                </a:tc>
              </a:tr>
              <a:tr h="452125">
                <a:tc>
                  <a:txBody>
                    <a:bodyPr/>
                    <a:lstStyle/>
                    <a:p>
                      <a:pPr indent="0" lvl="0" marL="0" rtl="0" algn="l">
                        <a:spcBef>
                          <a:spcPts val="0"/>
                        </a:spcBef>
                        <a:spcAft>
                          <a:spcPts val="0"/>
                        </a:spcAft>
                        <a:buNone/>
                      </a:pPr>
                      <a:r>
                        <a:rPr lang="en-US"/>
                        <a:t>#28</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The container shall measure its battery voltage.</a:t>
                      </a:r>
                      <a:endParaRPr>
                        <a:solidFill>
                          <a:schemeClr val="dk1"/>
                        </a:solidFill>
                        <a:highlight>
                          <a:srgbClr val="FFFFFF"/>
                        </a:highlight>
                      </a:endParaRPr>
                    </a:p>
                  </a:txBody>
                  <a:tcPr marT="91425" marB="91425" marR="91425" marL="91425"/>
                </a:tc>
              </a:tr>
              <a:tr h="657675">
                <a:tc>
                  <a:txBody>
                    <a:bodyPr/>
                    <a:lstStyle/>
                    <a:p>
                      <a:pPr indent="0" lvl="0" marL="0" rtl="0" algn="l">
                        <a:spcBef>
                          <a:spcPts val="0"/>
                        </a:spcBef>
                        <a:spcAft>
                          <a:spcPts val="0"/>
                        </a:spcAft>
                        <a:buNone/>
                      </a:pPr>
                      <a:r>
                        <a:rPr lang="en-US"/>
                        <a:t>#32</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The container and science payload must include an easily accessible powerswitch that can be accessed without disassembling the cansat and science payloads and in the stowed configuration</a:t>
                      </a:r>
                      <a:endParaRPr>
                        <a:solidFill>
                          <a:schemeClr val="dk1"/>
                        </a:solidFill>
                        <a:highlight>
                          <a:srgbClr val="FFFFFF"/>
                        </a:highlight>
                      </a:endParaRPr>
                    </a:p>
                  </a:txBody>
                  <a:tcPr marT="91425" marB="91425" marR="91425" marL="91425"/>
                </a:tc>
              </a:tr>
              <a:tr h="657675">
                <a:tc>
                  <a:txBody>
                    <a:bodyPr/>
                    <a:lstStyle/>
                    <a:p>
                      <a:pPr indent="0" lvl="0" marL="0" rtl="0" algn="l">
                        <a:spcBef>
                          <a:spcPts val="0"/>
                        </a:spcBef>
                        <a:spcAft>
                          <a:spcPts val="0"/>
                        </a:spcAft>
                        <a:buNone/>
                      </a:pPr>
                      <a:r>
                        <a:rPr lang="en-US"/>
                        <a:t>#33</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container and payload must include a power indicator such as an LED or sound generating device that can be easily seen or heard without disassembling the cansat and in the stowed state.</a:t>
                      </a:r>
                      <a:endParaRPr>
                        <a:solidFill>
                          <a:schemeClr val="dk1"/>
                        </a:solidFill>
                        <a:highlight>
                          <a:srgbClr val="FFFFFF"/>
                        </a:highlight>
                      </a:endParaRPr>
                    </a:p>
                  </a:txBody>
                  <a:tcPr marT="91425" marB="91425" marR="91425" marL="91425"/>
                </a:tc>
              </a:tr>
              <a:tr h="609025">
                <a:tc>
                  <a:txBody>
                    <a:bodyPr/>
                    <a:lstStyle/>
                    <a:p>
                      <a:pPr indent="0" lvl="0" marL="0" rtl="0" algn="l">
                        <a:spcBef>
                          <a:spcPts val="0"/>
                        </a:spcBef>
                        <a:spcAft>
                          <a:spcPts val="0"/>
                        </a:spcAft>
                        <a:buNone/>
                      </a:pPr>
                      <a:r>
                        <a:rPr lang="en-US"/>
                        <a:t>#34</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A</a:t>
                      </a:r>
                      <a:r>
                        <a:rPr lang="en-US">
                          <a:solidFill>
                            <a:schemeClr val="dk1"/>
                          </a:solidFill>
                          <a:highlight>
                            <a:schemeClr val="lt1"/>
                          </a:highlight>
                        </a:rPr>
                        <a:t>n audio beacon i</a:t>
                      </a:r>
                      <a:r>
                        <a:rPr lang="en-US">
                          <a:solidFill>
                            <a:schemeClr val="dk1"/>
                          </a:solidFill>
                          <a:highlight>
                            <a:srgbClr val="FFFFFF"/>
                          </a:highlight>
                        </a:rPr>
                        <a:t>s required for the container. It shall be powered after landing.</a:t>
                      </a:r>
                      <a:endParaRPr>
                        <a:solidFill>
                          <a:schemeClr val="dk1"/>
                        </a:solidFill>
                        <a:highlight>
                          <a:srgbClr val="FFFFFF"/>
                        </a:highlight>
                      </a:endParaRPr>
                    </a:p>
                  </a:txBody>
                  <a:tcPr marT="91425" marB="91425" marR="91425" marL="91425"/>
                </a:tc>
              </a:tr>
              <a:tr h="544200">
                <a:tc>
                  <a:txBody>
                    <a:bodyPr/>
                    <a:lstStyle/>
                    <a:p>
                      <a:pPr indent="0" lvl="0" marL="0" rtl="0" algn="l">
                        <a:spcBef>
                          <a:spcPts val="0"/>
                        </a:spcBef>
                        <a:spcAft>
                          <a:spcPts val="0"/>
                        </a:spcAft>
                        <a:buNone/>
                      </a:pPr>
                      <a:r>
                        <a:rPr lang="en-US"/>
                        <a:t>#35</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audio beacon must have a minimum sound pressure level of 92 dB,unobstructed.</a:t>
                      </a:r>
                      <a:endParaRPr>
                        <a:solidFill>
                          <a:schemeClr val="dk1"/>
                        </a:solidFill>
                        <a:highlight>
                          <a:srgbClr val="FFFFFF"/>
                        </a:highlight>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0"/>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Requirements (3 of 3)</a:t>
            </a:r>
            <a:endParaRPr/>
          </a:p>
        </p:txBody>
      </p:sp>
      <p:sp>
        <p:nvSpPr>
          <p:cNvPr id="1085" name="Google Shape;1085;p10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086" name="Google Shape;1086;p100"/>
          <p:cNvGraphicFramePr/>
          <p:nvPr/>
        </p:nvGraphicFramePr>
        <p:xfrm>
          <a:off x="228600" y="1175425"/>
          <a:ext cx="3000000" cy="3000000"/>
        </p:xfrm>
        <a:graphic>
          <a:graphicData uri="http://schemas.openxmlformats.org/drawingml/2006/table">
            <a:tbl>
              <a:tblPr>
                <a:noFill/>
                <a:tableStyleId>{3B52752B-B22B-4D12-ACF0-D3FAC1B839AE}</a:tableStyleId>
              </a:tblPr>
              <a:tblGrid>
                <a:gridCol w="626875"/>
                <a:gridCol w="8095300"/>
              </a:tblGrid>
              <a:tr h="398300">
                <a:tc>
                  <a:txBody>
                    <a:bodyPr/>
                    <a:lstStyle/>
                    <a:p>
                      <a:pPr indent="0" lvl="0" marL="0" rtl="0" algn="ctr">
                        <a:spcBef>
                          <a:spcPts val="0"/>
                        </a:spcBef>
                        <a:spcAft>
                          <a:spcPts val="0"/>
                        </a:spcAft>
                        <a:buNone/>
                      </a:pPr>
                      <a:r>
                        <a:rPr b="1" lang="en-US" sz="1500"/>
                        <a:t>REQ</a:t>
                      </a:r>
                      <a:endParaRPr b="1" sz="1500"/>
                    </a:p>
                  </a:txBody>
                  <a:tcPr marT="91425" marB="91425" marR="91425" marL="91425">
                    <a:solidFill>
                      <a:srgbClr val="FFFF00"/>
                    </a:solidFill>
                  </a:tcPr>
                </a:tc>
                <a:tc>
                  <a:txBody>
                    <a:bodyPr/>
                    <a:lstStyle/>
                    <a:p>
                      <a:pPr indent="0" lvl="0" marL="0" rtl="0" algn="ctr">
                        <a:lnSpc>
                          <a:spcPct val="115000"/>
                        </a:lnSpc>
                        <a:spcBef>
                          <a:spcPts val="0"/>
                        </a:spcBef>
                        <a:spcAft>
                          <a:spcPts val="0"/>
                        </a:spcAft>
                        <a:buNone/>
                      </a:pPr>
                      <a:r>
                        <a:rPr b="1" lang="en-US" sz="1500">
                          <a:solidFill>
                            <a:schemeClr val="dk1"/>
                          </a:solidFill>
                        </a:rPr>
                        <a:t>DESCRIPTION</a:t>
                      </a:r>
                      <a:endParaRPr b="1" sz="1500">
                        <a:solidFill>
                          <a:schemeClr val="dk1"/>
                        </a:solidFill>
                      </a:endParaRPr>
                    </a:p>
                  </a:txBody>
                  <a:tcPr marT="91425" marB="91425" marR="91425" marL="91425">
                    <a:solidFill>
                      <a:srgbClr val="FFFF00"/>
                    </a:solidFill>
                  </a:tcPr>
                </a:tc>
              </a:tr>
              <a:tr h="439025">
                <a:tc>
                  <a:txBody>
                    <a:bodyPr/>
                    <a:lstStyle/>
                    <a:p>
                      <a:pPr indent="0" lvl="0" marL="0" rtl="0" algn="l">
                        <a:spcBef>
                          <a:spcPts val="0"/>
                        </a:spcBef>
                        <a:spcAft>
                          <a:spcPts val="0"/>
                        </a:spcAft>
                        <a:buNone/>
                      </a:pPr>
                      <a:r>
                        <a:rPr lang="en-US"/>
                        <a:t>#36</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chemeClr val="lt1"/>
                          </a:highlight>
                        </a:rPr>
                        <a:t>Battery source may be alkaline, Ni-Cad, Ni-MH or Lithium. Lithium polymer batteries are not allowed. Lithium cells must be manufactured with a metal package similar to 18650 cells. Coin cells are allowed</a:t>
                      </a:r>
                      <a:endParaRPr>
                        <a:solidFill>
                          <a:schemeClr val="dk1"/>
                        </a:solidFill>
                        <a:highlight>
                          <a:srgbClr val="FFFFFF"/>
                        </a:highlight>
                      </a:endParaRPr>
                    </a:p>
                  </a:txBody>
                  <a:tcPr marT="91425" marB="91425" marR="91425" marL="91425"/>
                </a:tc>
              </a:tr>
              <a:tr h="439025">
                <a:tc>
                  <a:txBody>
                    <a:bodyPr/>
                    <a:lstStyle/>
                    <a:p>
                      <a:pPr indent="0" lvl="0" marL="0" rtl="0" algn="l">
                        <a:spcBef>
                          <a:spcPts val="0"/>
                        </a:spcBef>
                        <a:spcAft>
                          <a:spcPts val="0"/>
                        </a:spcAft>
                        <a:buNone/>
                      </a:pPr>
                      <a:r>
                        <a:rPr lang="en-US"/>
                        <a:t>#37</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chemeClr val="lt1"/>
                          </a:highlight>
                        </a:rPr>
                        <a:t>An easily accessible battery compartment must be included allowing batteries to be installed or removed in less than a minute and not require a total disassembly of the CanSat.</a:t>
                      </a:r>
                      <a:endParaRPr>
                        <a:solidFill>
                          <a:schemeClr val="dk1"/>
                        </a:solidFill>
                        <a:highlight>
                          <a:srgbClr val="FFFFFF"/>
                        </a:highlight>
                      </a:endParaRPr>
                    </a:p>
                  </a:txBody>
                  <a:tcPr marT="91425" marB="91425" marR="91425" marL="91425"/>
                </a:tc>
              </a:tr>
              <a:tr h="439025">
                <a:tc>
                  <a:txBody>
                    <a:bodyPr/>
                    <a:lstStyle/>
                    <a:p>
                      <a:pPr indent="0" lvl="0" marL="0" rtl="0" algn="l">
                        <a:spcBef>
                          <a:spcPts val="0"/>
                        </a:spcBef>
                        <a:spcAft>
                          <a:spcPts val="0"/>
                        </a:spcAft>
                        <a:buNone/>
                      </a:pPr>
                      <a:r>
                        <a:rPr lang="en-US"/>
                        <a:t>#38</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Spring contacts shall not be used for making electrical connections to batteries. Shock forces can cause momentary disconnects.</a:t>
                      </a:r>
                      <a:endParaRPr>
                        <a:solidFill>
                          <a:schemeClr val="dk1"/>
                        </a:solidFill>
                        <a:highlight>
                          <a:srgbClr val="FFFFFF"/>
                        </a:highlight>
                      </a:endParaRPr>
                    </a:p>
                  </a:txBody>
                  <a:tcPr marT="91425" marB="91425" marR="91425" marL="91425"/>
                </a:tc>
              </a:tr>
              <a:tr h="462725">
                <a:tc>
                  <a:txBody>
                    <a:bodyPr/>
                    <a:lstStyle/>
                    <a:p>
                      <a:pPr indent="0" lvl="0" marL="0" rtl="0" algn="l">
                        <a:spcBef>
                          <a:spcPts val="0"/>
                        </a:spcBef>
                        <a:spcAft>
                          <a:spcPts val="0"/>
                        </a:spcAft>
                        <a:buNone/>
                      </a:pPr>
                      <a:r>
                        <a:rPr lang="en-US"/>
                        <a:t>#40</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Cansat shall operate for a minimum of two hours when integrated into the rocket</a:t>
                      </a:r>
                      <a:endParaRPr>
                        <a:solidFill>
                          <a:schemeClr val="dk1"/>
                        </a:solidFill>
                        <a:highlight>
                          <a:srgbClr val="FFFFFF"/>
                        </a:highlight>
                      </a:endParaRPr>
                    </a:p>
                  </a:txBody>
                  <a:tcPr marT="91425" marB="91425" marR="91425" marL="91425"/>
                </a:tc>
              </a:tr>
              <a:tr h="452125">
                <a:tc>
                  <a:txBody>
                    <a:bodyPr/>
                    <a:lstStyle/>
                    <a:p>
                      <a:pPr indent="0" lvl="0" marL="0" rtl="0" algn="l">
                        <a:spcBef>
                          <a:spcPts val="0"/>
                        </a:spcBef>
                        <a:spcAft>
                          <a:spcPts val="0"/>
                        </a:spcAft>
                        <a:buNone/>
                      </a:pPr>
                      <a:r>
                        <a:rPr lang="en-US"/>
                        <a:t>#44</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science payload shall include a pressure sensor, temperature sensor and rotation sensor</a:t>
                      </a:r>
                      <a:endParaRPr>
                        <a:solidFill>
                          <a:schemeClr val="dk1"/>
                        </a:solidFill>
                        <a:highlight>
                          <a:srgbClr val="FFFFFF"/>
                        </a:highlight>
                      </a:endParaRPr>
                    </a:p>
                  </a:txBody>
                  <a:tcPr marT="91425" marB="91425" marR="91425" marL="91425"/>
                </a:tc>
              </a:tr>
              <a:tr h="657675">
                <a:tc>
                  <a:txBody>
                    <a:bodyPr/>
                    <a:lstStyle/>
                    <a:p>
                      <a:pPr indent="0" lvl="0" marL="0" rtl="0" algn="l">
                        <a:spcBef>
                          <a:spcPts val="0"/>
                        </a:spcBef>
                        <a:spcAft>
                          <a:spcPts val="0"/>
                        </a:spcAft>
                        <a:buNone/>
                      </a:pPr>
                      <a:r>
                        <a:rPr lang="en-US"/>
                        <a:t>#45</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science payload shall include a video camera pointing 45 degrees up from the payload NADIR direction</a:t>
                      </a:r>
                      <a:endParaRPr>
                        <a:solidFill>
                          <a:schemeClr val="dk1"/>
                        </a:solidFill>
                        <a:highlight>
                          <a:srgbClr val="FFFFFF"/>
                        </a:highlight>
                      </a:endParaRPr>
                    </a:p>
                  </a:txBody>
                  <a:tcPr marT="91425" marB="91425" marR="91425" marL="91425"/>
                </a:tc>
              </a:tr>
              <a:tr h="657675">
                <a:tc>
                  <a:txBody>
                    <a:bodyPr/>
                    <a:lstStyle/>
                    <a:p>
                      <a:pPr indent="0" lvl="0" marL="0" rtl="0" algn="l">
                        <a:spcBef>
                          <a:spcPts val="0"/>
                        </a:spcBef>
                        <a:spcAft>
                          <a:spcPts val="0"/>
                        </a:spcAft>
                        <a:buNone/>
                      </a:pPr>
                      <a:r>
                        <a:rPr lang="en-US"/>
                        <a:t>#68</a:t>
                      </a:r>
                      <a:endParaRPr/>
                    </a:p>
                  </a:txBody>
                  <a:tcPr marT="91425" marB="91425" marR="91425" marL="91425"/>
                </a:tc>
                <a:tc>
                  <a:txBody>
                    <a:bodyPr/>
                    <a:lstStyle/>
                    <a:p>
                      <a:pPr indent="0" lvl="0" marL="0" rtl="0" algn="l">
                        <a:lnSpc>
                          <a:spcPct val="115000"/>
                        </a:lnSpc>
                        <a:spcBef>
                          <a:spcPts val="0"/>
                        </a:spcBef>
                        <a:spcAft>
                          <a:spcPts val="0"/>
                        </a:spcAft>
                        <a:buNone/>
                      </a:pPr>
                      <a:r>
                        <a:rPr lang="en-US">
                          <a:solidFill>
                            <a:schemeClr val="dk1"/>
                          </a:solidFill>
                          <a:highlight>
                            <a:srgbClr val="FFFFFF"/>
                          </a:highlight>
                        </a:rPr>
                        <a:t>All video cameras shall be in color, have a resolution of at least 640x480 and record at a minimum of 30 frames a second.</a:t>
                      </a:r>
                      <a:endParaRPr>
                        <a:solidFill>
                          <a:schemeClr val="dk1"/>
                        </a:solidFill>
                        <a:highlight>
                          <a:srgbClr val="FFFFFF"/>
                        </a:highlight>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01"/>
          <p:cNvPicPr preferRelativeResize="0"/>
          <p:nvPr/>
        </p:nvPicPr>
        <p:blipFill>
          <a:blip r:embed="rId3">
            <a:alphaModFix/>
          </a:blip>
          <a:stretch>
            <a:fillRect/>
          </a:stretch>
        </p:blipFill>
        <p:spPr>
          <a:xfrm>
            <a:off x="5092775" y="6045991"/>
            <a:ext cx="419100" cy="300175"/>
          </a:xfrm>
          <a:prstGeom prst="rect">
            <a:avLst/>
          </a:prstGeom>
          <a:noFill/>
          <a:ln>
            <a:noFill/>
          </a:ln>
        </p:spPr>
      </p:pic>
      <p:pic>
        <p:nvPicPr>
          <p:cNvPr id="1092" name="Google Shape;1092;p101"/>
          <p:cNvPicPr preferRelativeResize="0"/>
          <p:nvPr/>
        </p:nvPicPr>
        <p:blipFill>
          <a:blip r:embed="rId3">
            <a:alphaModFix/>
          </a:blip>
          <a:stretch>
            <a:fillRect/>
          </a:stretch>
        </p:blipFill>
        <p:spPr>
          <a:xfrm>
            <a:off x="6736100" y="5544416"/>
            <a:ext cx="419100" cy="300175"/>
          </a:xfrm>
          <a:prstGeom prst="rect">
            <a:avLst/>
          </a:prstGeom>
          <a:noFill/>
          <a:ln>
            <a:noFill/>
          </a:ln>
        </p:spPr>
      </p:pic>
      <p:pic>
        <p:nvPicPr>
          <p:cNvPr id="1093" name="Google Shape;1093;p101"/>
          <p:cNvPicPr preferRelativeResize="0"/>
          <p:nvPr/>
        </p:nvPicPr>
        <p:blipFill>
          <a:blip r:embed="rId4">
            <a:alphaModFix/>
          </a:blip>
          <a:stretch>
            <a:fillRect/>
          </a:stretch>
        </p:blipFill>
        <p:spPr>
          <a:xfrm>
            <a:off x="6740125" y="1174124"/>
            <a:ext cx="1107500" cy="758700"/>
          </a:xfrm>
          <a:prstGeom prst="rect">
            <a:avLst/>
          </a:prstGeom>
          <a:noFill/>
          <a:ln>
            <a:noFill/>
          </a:ln>
        </p:spPr>
      </p:pic>
      <p:pic>
        <p:nvPicPr>
          <p:cNvPr id="1094" name="Google Shape;1094;p101"/>
          <p:cNvPicPr preferRelativeResize="0"/>
          <p:nvPr/>
        </p:nvPicPr>
        <p:blipFill>
          <a:blip r:embed="rId3">
            <a:alphaModFix/>
          </a:blip>
          <a:stretch>
            <a:fillRect/>
          </a:stretch>
        </p:blipFill>
        <p:spPr>
          <a:xfrm>
            <a:off x="8267700" y="2442029"/>
            <a:ext cx="419100" cy="300175"/>
          </a:xfrm>
          <a:prstGeom prst="rect">
            <a:avLst/>
          </a:prstGeom>
          <a:noFill/>
          <a:ln>
            <a:noFill/>
          </a:ln>
        </p:spPr>
      </p:pic>
      <p:pic>
        <p:nvPicPr>
          <p:cNvPr id="1095" name="Google Shape;1095;p101"/>
          <p:cNvPicPr preferRelativeResize="0"/>
          <p:nvPr/>
        </p:nvPicPr>
        <p:blipFill>
          <a:blip r:embed="rId3">
            <a:alphaModFix/>
          </a:blip>
          <a:stretch>
            <a:fillRect/>
          </a:stretch>
        </p:blipFill>
        <p:spPr>
          <a:xfrm>
            <a:off x="5348500" y="4352503"/>
            <a:ext cx="419100" cy="300175"/>
          </a:xfrm>
          <a:prstGeom prst="rect">
            <a:avLst/>
          </a:prstGeom>
          <a:noFill/>
          <a:ln>
            <a:noFill/>
          </a:ln>
        </p:spPr>
      </p:pic>
      <p:pic>
        <p:nvPicPr>
          <p:cNvPr id="1096" name="Google Shape;1096;p101"/>
          <p:cNvPicPr preferRelativeResize="0"/>
          <p:nvPr/>
        </p:nvPicPr>
        <p:blipFill>
          <a:blip r:embed="rId3">
            <a:alphaModFix/>
          </a:blip>
          <a:stretch>
            <a:fillRect/>
          </a:stretch>
        </p:blipFill>
        <p:spPr>
          <a:xfrm>
            <a:off x="5414975" y="2461866"/>
            <a:ext cx="419100" cy="300175"/>
          </a:xfrm>
          <a:prstGeom prst="rect">
            <a:avLst/>
          </a:prstGeom>
          <a:noFill/>
          <a:ln>
            <a:noFill/>
          </a:ln>
        </p:spPr>
      </p:pic>
      <p:pic>
        <p:nvPicPr>
          <p:cNvPr id="1097" name="Google Shape;1097;p101"/>
          <p:cNvPicPr preferRelativeResize="0"/>
          <p:nvPr/>
        </p:nvPicPr>
        <p:blipFill>
          <a:blip r:embed="rId3">
            <a:alphaModFix/>
          </a:blip>
          <a:stretch>
            <a:fillRect/>
          </a:stretch>
        </p:blipFill>
        <p:spPr>
          <a:xfrm>
            <a:off x="2132950" y="5768604"/>
            <a:ext cx="419100" cy="300175"/>
          </a:xfrm>
          <a:prstGeom prst="rect">
            <a:avLst/>
          </a:prstGeom>
          <a:noFill/>
          <a:ln>
            <a:noFill/>
          </a:ln>
        </p:spPr>
      </p:pic>
      <p:pic>
        <p:nvPicPr>
          <p:cNvPr id="1098" name="Google Shape;1098;p101"/>
          <p:cNvPicPr preferRelativeResize="0"/>
          <p:nvPr/>
        </p:nvPicPr>
        <p:blipFill>
          <a:blip r:embed="rId3">
            <a:alphaModFix/>
          </a:blip>
          <a:stretch>
            <a:fillRect/>
          </a:stretch>
        </p:blipFill>
        <p:spPr>
          <a:xfrm>
            <a:off x="2512375" y="5103201"/>
            <a:ext cx="419100" cy="257175"/>
          </a:xfrm>
          <a:prstGeom prst="rect">
            <a:avLst/>
          </a:prstGeom>
          <a:noFill/>
          <a:ln>
            <a:noFill/>
          </a:ln>
        </p:spPr>
      </p:pic>
      <p:pic>
        <p:nvPicPr>
          <p:cNvPr id="1099" name="Google Shape;1099;p101"/>
          <p:cNvPicPr preferRelativeResize="0"/>
          <p:nvPr/>
        </p:nvPicPr>
        <p:blipFill>
          <a:blip r:embed="rId3">
            <a:alphaModFix/>
          </a:blip>
          <a:stretch>
            <a:fillRect/>
          </a:stretch>
        </p:blipFill>
        <p:spPr>
          <a:xfrm>
            <a:off x="2448775" y="4260876"/>
            <a:ext cx="419100" cy="257175"/>
          </a:xfrm>
          <a:prstGeom prst="rect">
            <a:avLst/>
          </a:prstGeom>
          <a:noFill/>
          <a:ln>
            <a:noFill/>
          </a:ln>
        </p:spPr>
      </p:pic>
      <p:pic>
        <p:nvPicPr>
          <p:cNvPr id="1100" name="Google Shape;1100;p101"/>
          <p:cNvPicPr preferRelativeResize="0"/>
          <p:nvPr/>
        </p:nvPicPr>
        <p:blipFill>
          <a:blip r:embed="rId3">
            <a:alphaModFix/>
          </a:blip>
          <a:stretch>
            <a:fillRect/>
          </a:stretch>
        </p:blipFill>
        <p:spPr>
          <a:xfrm>
            <a:off x="2448775" y="3150726"/>
            <a:ext cx="419100" cy="257175"/>
          </a:xfrm>
          <a:prstGeom prst="rect">
            <a:avLst/>
          </a:prstGeom>
          <a:noFill/>
          <a:ln>
            <a:noFill/>
          </a:ln>
        </p:spPr>
      </p:pic>
      <p:pic>
        <p:nvPicPr>
          <p:cNvPr id="1101" name="Google Shape;1101;p101"/>
          <p:cNvPicPr preferRelativeResize="0"/>
          <p:nvPr/>
        </p:nvPicPr>
        <p:blipFill>
          <a:blip r:embed="rId3">
            <a:alphaModFix/>
          </a:blip>
          <a:stretch>
            <a:fillRect/>
          </a:stretch>
        </p:blipFill>
        <p:spPr>
          <a:xfrm>
            <a:off x="2448775" y="2297751"/>
            <a:ext cx="419100" cy="257175"/>
          </a:xfrm>
          <a:prstGeom prst="rect">
            <a:avLst/>
          </a:prstGeom>
          <a:noFill/>
          <a:ln>
            <a:noFill/>
          </a:ln>
        </p:spPr>
      </p:pic>
      <p:sp>
        <p:nvSpPr>
          <p:cNvPr id="1102" name="Google Shape;1102;p10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03" name="Google Shape;1103;p10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04" name="Google Shape;1104;p101"/>
          <p:cNvSpPr txBox="1"/>
          <p:nvPr>
            <p:ph type="title"/>
          </p:nvPr>
        </p:nvSpPr>
        <p:spPr>
          <a:xfrm>
            <a:off x="1600200" y="76200"/>
            <a:ext cx="64008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sz="2350"/>
              <a:t>Container</a:t>
            </a:r>
            <a:r>
              <a:rPr b="1" i="0" lang="en-US" sz="2350" u="none" cap="none" strike="noStrike">
                <a:solidFill>
                  <a:schemeClr val="accent2"/>
                </a:solidFill>
                <a:latin typeface="Arial"/>
                <a:ea typeface="Arial"/>
                <a:cs typeface="Arial"/>
                <a:sym typeface="Arial"/>
              </a:rPr>
              <a:t> Electrical Block Diagram (1 </a:t>
            </a:r>
            <a:r>
              <a:rPr lang="en-US" sz="2350"/>
              <a:t>of 2</a:t>
            </a:r>
            <a:r>
              <a:rPr b="1" i="0" lang="en-US" sz="2350" u="none" cap="none" strike="noStrike">
                <a:solidFill>
                  <a:schemeClr val="accent2"/>
                </a:solidFill>
                <a:latin typeface="Arial"/>
                <a:ea typeface="Arial"/>
                <a:cs typeface="Arial"/>
                <a:sym typeface="Arial"/>
              </a:rPr>
              <a:t>)</a:t>
            </a:r>
            <a:endParaRPr sz="2350"/>
          </a:p>
        </p:txBody>
      </p:sp>
      <p:sp>
        <p:nvSpPr>
          <p:cNvPr id="1105" name="Google Shape;1105;p10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106" name="Google Shape;1106;p10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7" name="Google Shape;1107;p101"/>
          <p:cNvSpPr/>
          <p:nvPr/>
        </p:nvSpPr>
        <p:spPr>
          <a:xfrm>
            <a:off x="1395471" y="17985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108" name="Google Shape;1108;p101"/>
          <p:cNvSpPr/>
          <p:nvPr/>
        </p:nvSpPr>
        <p:spPr>
          <a:xfrm>
            <a:off x="1395471" y="26515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109" name="Google Shape;1109;p101"/>
          <p:cNvSpPr/>
          <p:nvPr/>
        </p:nvSpPr>
        <p:spPr>
          <a:xfrm>
            <a:off x="1395471" y="350449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110" name="Google Shape;1110;p101"/>
          <p:cNvSpPr/>
          <p:nvPr/>
        </p:nvSpPr>
        <p:spPr>
          <a:xfrm>
            <a:off x="1331884" y="46169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111" name="Google Shape;1111;p101"/>
          <p:cNvSpPr/>
          <p:nvPr/>
        </p:nvSpPr>
        <p:spPr>
          <a:xfrm>
            <a:off x="1079646" y="5280544"/>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RX</a:t>
            </a:r>
            <a:endParaRPr b="1" sz="1600"/>
          </a:p>
        </p:txBody>
      </p:sp>
      <p:sp>
        <p:nvSpPr>
          <p:cNvPr id="1112" name="Google Shape;1112;p101"/>
          <p:cNvSpPr/>
          <p:nvPr/>
        </p:nvSpPr>
        <p:spPr>
          <a:xfrm>
            <a:off x="4234479" y="1942938"/>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AMS1117</a:t>
            </a:r>
            <a:endParaRPr b="1"/>
          </a:p>
        </p:txBody>
      </p:sp>
      <p:sp>
        <p:nvSpPr>
          <p:cNvPr id="1113" name="Google Shape;1113;p101"/>
          <p:cNvSpPr/>
          <p:nvPr/>
        </p:nvSpPr>
        <p:spPr>
          <a:xfrm>
            <a:off x="7087189" y="1942942"/>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114" name="Google Shape;1114;p101"/>
          <p:cNvSpPr/>
          <p:nvPr/>
        </p:nvSpPr>
        <p:spPr>
          <a:xfrm>
            <a:off x="4893698" y="5006525"/>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115" name="Google Shape;1115;p101"/>
          <p:cNvSpPr/>
          <p:nvPr/>
        </p:nvSpPr>
        <p:spPr>
          <a:xfrm>
            <a:off x="5892689" y="2860820"/>
            <a:ext cx="998700" cy="432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sp>
        <p:nvSpPr>
          <p:cNvPr id="1116" name="Google Shape;1116;p101"/>
          <p:cNvSpPr/>
          <p:nvPr/>
        </p:nvSpPr>
        <p:spPr>
          <a:xfrm>
            <a:off x="4293109" y="38400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2 x Samsung 18650 30Q</a:t>
            </a:r>
            <a:endParaRPr b="1"/>
          </a:p>
        </p:txBody>
      </p:sp>
      <p:pic>
        <p:nvPicPr>
          <p:cNvPr id="1117" name="Google Shape;1117;p101"/>
          <p:cNvPicPr preferRelativeResize="0"/>
          <p:nvPr/>
        </p:nvPicPr>
        <p:blipFill>
          <a:blip r:embed="rId5">
            <a:alphaModFix/>
          </a:blip>
          <a:stretch>
            <a:fillRect/>
          </a:stretch>
        </p:blipFill>
        <p:spPr>
          <a:xfrm>
            <a:off x="6004738" y="3690501"/>
            <a:ext cx="192063" cy="1056524"/>
          </a:xfrm>
          <a:prstGeom prst="rect">
            <a:avLst/>
          </a:prstGeom>
          <a:noFill/>
          <a:ln>
            <a:noFill/>
          </a:ln>
        </p:spPr>
      </p:pic>
      <p:pic>
        <p:nvPicPr>
          <p:cNvPr id="1118" name="Google Shape;1118;p101"/>
          <p:cNvPicPr preferRelativeResize="0"/>
          <p:nvPr/>
        </p:nvPicPr>
        <p:blipFill>
          <a:blip r:embed="rId5">
            <a:alphaModFix/>
          </a:blip>
          <a:stretch>
            <a:fillRect/>
          </a:stretch>
        </p:blipFill>
        <p:spPr>
          <a:xfrm rot="10800000">
            <a:off x="6249762" y="3676650"/>
            <a:ext cx="192063" cy="1056524"/>
          </a:xfrm>
          <a:prstGeom prst="rect">
            <a:avLst/>
          </a:prstGeom>
          <a:noFill/>
          <a:ln>
            <a:noFill/>
          </a:ln>
        </p:spPr>
      </p:pic>
      <p:cxnSp>
        <p:nvCxnSpPr>
          <p:cNvPr id="1119" name="Google Shape;1119;p101"/>
          <p:cNvCxnSpPr>
            <a:stCxn id="1116" idx="0"/>
            <a:endCxn id="1115" idx="2"/>
          </p:cNvCxnSpPr>
          <p:nvPr/>
        </p:nvCxnSpPr>
        <p:spPr>
          <a:xfrm rot="-5400000">
            <a:off x="5469109" y="2917286"/>
            <a:ext cx="546600" cy="1299000"/>
          </a:xfrm>
          <a:prstGeom prst="bentConnector3">
            <a:avLst>
              <a:gd fmla="val 50006" name="adj1"/>
            </a:avLst>
          </a:prstGeom>
          <a:noFill/>
          <a:ln cap="flat" cmpd="sng" w="38100">
            <a:solidFill>
              <a:srgbClr val="FF0000"/>
            </a:solidFill>
            <a:prstDash val="solid"/>
            <a:round/>
            <a:headEnd len="med" w="med" type="none"/>
            <a:tailEnd len="med" w="med" type="none"/>
          </a:ln>
        </p:spPr>
      </p:cxnSp>
      <p:cxnSp>
        <p:nvCxnSpPr>
          <p:cNvPr id="1120" name="Google Shape;1120;p101"/>
          <p:cNvCxnSpPr>
            <a:endCxn id="1112" idx="2"/>
          </p:cNvCxnSpPr>
          <p:nvPr/>
        </p:nvCxnSpPr>
        <p:spPr>
          <a:xfrm rot="10800000">
            <a:off x="5034279" y="2442138"/>
            <a:ext cx="858300" cy="635100"/>
          </a:xfrm>
          <a:prstGeom prst="bentConnector2">
            <a:avLst/>
          </a:prstGeom>
          <a:noFill/>
          <a:ln cap="flat" cmpd="sng" w="38100">
            <a:solidFill>
              <a:srgbClr val="FF0000"/>
            </a:solidFill>
            <a:prstDash val="solid"/>
            <a:round/>
            <a:headEnd len="med" w="med" type="none"/>
            <a:tailEnd len="med" w="med" type="none"/>
          </a:ln>
        </p:spPr>
      </p:cxnSp>
      <p:cxnSp>
        <p:nvCxnSpPr>
          <p:cNvPr id="1121" name="Google Shape;1121;p101"/>
          <p:cNvCxnSpPr>
            <a:stCxn id="1115" idx="3"/>
            <a:endCxn id="1113" idx="2"/>
          </p:cNvCxnSpPr>
          <p:nvPr/>
        </p:nvCxnSpPr>
        <p:spPr>
          <a:xfrm flipH="1" rot="10800000">
            <a:off x="6891389" y="2442020"/>
            <a:ext cx="995700" cy="635100"/>
          </a:xfrm>
          <a:prstGeom prst="bentConnector2">
            <a:avLst/>
          </a:prstGeom>
          <a:noFill/>
          <a:ln cap="flat" cmpd="sng" w="38100">
            <a:solidFill>
              <a:srgbClr val="FF0000"/>
            </a:solidFill>
            <a:prstDash val="solid"/>
            <a:round/>
            <a:headEnd len="med" w="med" type="none"/>
            <a:tailEnd len="med" w="med" type="none"/>
          </a:ln>
        </p:spPr>
      </p:cxnSp>
      <p:cxnSp>
        <p:nvCxnSpPr>
          <p:cNvPr id="1122" name="Google Shape;1122;p101"/>
          <p:cNvCxnSpPr>
            <a:stCxn id="1112" idx="0"/>
            <a:endCxn id="1107" idx="1"/>
          </p:cNvCxnSpPr>
          <p:nvPr/>
        </p:nvCxnSpPr>
        <p:spPr>
          <a:xfrm rot="5400000">
            <a:off x="3162279" y="176238"/>
            <a:ext cx="105300" cy="3638700"/>
          </a:xfrm>
          <a:prstGeom prst="bentConnector4">
            <a:avLst>
              <a:gd fmla="val -363264" name="adj1"/>
              <a:gd fmla="val 117412" name="adj2"/>
            </a:avLst>
          </a:prstGeom>
          <a:noFill/>
          <a:ln cap="flat" cmpd="sng" w="38100">
            <a:solidFill>
              <a:srgbClr val="FF0000"/>
            </a:solidFill>
            <a:prstDash val="solid"/>
            <a:round/>
            <a:headEnd len="med" w="med" type="none"/>
            <a:tailEnd len="med" w="med" type="none"/>
          </a:ln>
        </p:spPr>
      </p:cxnSp>
      <p:cxnSp>
        <p:nvCxnSpPr>
          <p:cNvPr id="1123" name="Google Shape;1123;p101"/>
          <p:cNvCxnSpPr>
            <a:stCxn id="1112" idx="0"/>
            <a:endCxn id="1108" idx="1"/>
          </p:cNvCxnSpPr>
          <p:nvPr/>
        </p:nvCxnSpPr>
        <p:spPr>
          <a:xfrm rot="5400000">
            <a:off x="2735829" y="602688"/>
            <a:ext cx="958200" cy="3638700"/>
          </a:xfrm>
          <a:prstGeom prst="bentConnector4">
            <a:avLst>
              <a:gd fmla="val -39829" name="adj1"/>
              <a:gd fmla="val 117412" name="adj2"/>
            </a:avLst>
          </a:prstGeom>
          <a:noFill/>
          <a:ln cap="flat" cmpd="sng" w="38100">
            <a:solidFill>
              <a:srgbClr val="FF0000"/>
            </a:solidFill>
            <a:prstDash val="solid"/>
            <a:round/>
            <a:headEnd len="med" w="med" type="none"/>
            <a:tailEnd len="med" w="med" type="none"/>
          </a:ln>
        </p:spPr>
      </p:cxnSp>
      <p:cxnSp>
        <p:nvCxnSpPr>
          <p:cNvPr id="1124" name="Google Shape;1124;p101"/>
          <p:cNvCxnSpPr>
            <a:stCxn id="1112" idx="0"/>
            <a:endCxn id="1109" idx="1"/>
          </p:cNvCxnSpPr>
          <p:nvPr/>
        </p:nvCxnSpPr>
        <p:spPr>
          <a:xfrm rot="5400000">
            <a:off x="2244429" y="1094088"/>
            <a:ext cx="1941000" cy="3638700"/>
          </a:xfrm>
          <a:prstGeom prst="bentConnector4">
            <a:avLst>
              <a:gd fmla="val -19662" name="adj1"/>
              <a:gd fmla="val 117412" name="adj2"/>
            </a:avLst>
          </a:prstGeom>
          <a:noFill/>
          <a:ln cap="flat" cmpd="sng" w="38100">
            <a:solidFill>
              <a:srgbClr val="FF0000"/>
            </a:solidFill>
            <a:prstDash val="solid"/>
            <a:round/>
            <a:headEnd len="med" w="med" type="none"/>
            <a:tailEnd len="med" w="med" type="none"/>
          </a:ln>
        </p:spPr>
      </p:cxnSp>
      <p:cxnSp>
        <p:nvCxnSpPr>
          <p:cNvPr id="1125" name="Google Shape;1125;p101"/>
          <p:cNvCxnSpPr>
            <a:stCxn id="1112" idx="0"/>
            <a:endCxn id="1110" idx="1"/>
          </p:cNvCxnSpPr>
          <p:nvPr/>
        </p:nvCxnSpPr>
        <p:spPr>
          <a:xfrm rot="5400000">
            <a:off x="1721379" y="1553538"/>
            <a:ext cx="2923500" cy="3702300"/>
          </a:xfrm>
          <a:prstGeom prst="bentConnector4">
            <a:avLst>
              <a:gd fmla="val -13054" name="adj1"/>
              <a:gd fmla="val 115833" name="adj2"/>
            </a:avLst>
          </a:prstGeom>
          <a:noFill/>
          <a:ln cap="flat" cmpd="sng" w="38100">
            <a:solidFill>
              <a:srgbClr val="FF0000"/>
            </a:solidFill>
            <a:prstDash val="solid"/>
            <a:round/>
            <a:headEnd len="med" w="med" type="none"/>
            <a:tailEnd len="med" w="med" type="none"/>
          </a:ln>
        </p:spPr>
      </p:cxnSp>
      <p:cxnSp>
        <p:nvCxnSpPr>
          <p:cNvPr id="1126" name="Google Shape;1126;p101"/>
          <p:cNvCxnSpPr>
            <a:stCxn id="1112" idx="1"/>
            <a:endCxn id="1114" idx="0"/>
          </p:cNvCxnSpPr>
          <p:nvPr/>
        </p:nvCxnSpPr>
        <p:spPr>
          <a:xfrm>
            <a:off x="4234479" y="2192538"/>
            <a:ext cx="1802100" cy="2814000"/>
          </a:xfrm>
          <a:prstGeom prst="bentConnector4">
            <a:avLst>
              <a:gd fmla="val -8260" name="adj1"/>
              <a:gd fmla="val 96657" name="adj2"/>
            </a:avLst>
          </a:prstGeom>
          <a:noFill/>
          <a:ln cap="flat" cmpd="sng" w="38100">
            <a:solidFill>
              <a:srgbClr val="FF0000"/>
            </a:solidFill>
            <a:prstDash val="solid"/>
            <a:round/>
            <a:headEnd len="med" w="med" type="none"/>
            <a:tailEnd len="med" w="med" type="none"/>
          </a:ln>
        </p:spPr>
      </p:cxnSp>
      <p:pic>
        <p:nvPicPr>
          <p:cNvPr id="1127" name="Google Shape;1127;p101"/>
          <p:cNvPicPr preferRelativeResize="0"/>
          <p:nvPr/>
        </p:nvPicPr>
        <p:blipFill>
          <a:blip r:embed="rId6">
            <a:alphaModFix/>
          </a:blip>
          <a:stretch>
            <a:fillRect/>
          </a:stretch>
        </p:blipFill>
        <p:spPr>
          <a:xfrm>
            <a:off x="2934275" y="1657725"/>
            <a:ext cx="967425" cy="758700"/>
          </a:xfrm>
          <a:prstGeom prst="rect">
            <a:avLst/>
          </a:prstGeom>
          <a:noFill/>
          <a:ln>
            <a:noFill/>
          </a:ln>
        </p:spPr>
      </p:pic>
      <p:pic>
        <p:nvPicPr>
          <p:cNvPr id="1128" name="Google Shape;1128;p101"/>
          <p:cNvPicPr preferRelativeResize="0"/>
          <p:nvPr/>
        </p:nvPicPr>
        <p:blipFill>
          <a:blip r:embed="rId6">
            <a:alphaModFix/>
          </a:blip>
          <a:stretch>
            <a:fillRect/>
          </a:stretch>
        </p:blipFill>
        <p:spPr>
          <a:xfrm>
            <a:off x="2948399" y="2461874"/>
            <a:ext cx="967431" cy="758700"/>
          </a:xfrm>
          <a:prstGeom prst="rect">
            <a:avLst/>
          </a:prstGeom>
          <a:noFill/>
          <a:ln>
            <a:noFill/>
          </a:ln>
        </p:spPr>
      </p:pic>
      <p:pic>
        <p:nvPicPr>
          <p:cNvPr id="1129" name="Google Shape;1129;p101"/>
          <p:cNvPicPr preferRelativeResize="0"/>
          <p:nvPr/>
        </p:nvPicPr>
        <p:blipFill>
          <a:blip r:embed="rId7">
            <a:alphaModFix/>
          </a:blip>
          <a:stretch>
            <a:fillRect/>
          </a:stretch>
        </p:blipFill>
        <p:spPr>
          <a:xfrm>
            <a:off x="3089201" y="3437437"/>
            <a:ext cx="685800" cy="892823"/>
          </a:xfrm>
          <a:prstGeom prst="rect">
            <a:avLst/>
          </a:prstGeom>
          <a:noFill/>
          <a:ln>
            <a:noFill/>
          </a:ln>
        </p:spPr>
      </p:pic>
      <p:pic>
        <p:nvPicPr>
          <p:cNvPr id="1130" name="Google Shape;1130;p101"/>
          <p:cNvPicPr preferRelativeResize="0"/>
          <p:nvPr/>
        </p:nvPicPr>
        <p:blipFill>
          <a:blip r:embed="rId8">
            <a:alphaModFix/>
          </a:blip>
          <a:stretch>
            <a:fillRect/>
          </a:stretch>
        </p:blipFill>
        <p:spPr>
          <a:xfrm>
            <a:off x="2964563" y="4536067"/>
            <a:ext cx="998700" cy="625424"/>
          </a:xfrm>
          <a:prstGeom prst="rect">
            <a:avLst/>
          </a:prstGeom>
          <a:noFill/>
          <a:ln>
            <a:noFill/>
          </a:ln>
        </p:spPr>
      </p:pic>
      <p:pic>
        <p:nvPicPr>
          <p:cNvPr id="1131" name="Google Shape;1131;p101"/>
          <p:cNvPicPr preferRelativeResize="0"/>
          <p:nvPr/>
        </p:nvPicPr>
        <p:blipFill>
          <a:blip r:embed="rId9">
            <a:alphaModFix/>
          </a:blip>
          <a:stretch>
            <a:fillRect/>
          </a:stretch>
        </p:blipFill>
        <p:spPr>
          <a:xfrm>
            <a:off x="73225" y="5160036"/>
            <a:ext cx="967425" cy="740226"/>
          </a:xfrm>
          <a:prstGeom prst="rect">
            <a:avLst/>
          </a:prstGeom>
          <a:noFill/>
          <a:ln>
            <a:noFill/>
          </a:ln>
        </p:spPr>
      </p:pic>
      <p:pic>
        <p:nvPicPr>
          <p:cNvPr id="1132" name="Google Shape;1132;p101"/>
          <p:cNvPicPr preferRelativeResize="0"/>
          <p:nvPr/>
        </p:nvPicPr>
        <p:blipFill>
          <a:blip r:embed="rId10">
            <a:alphaModFix/>
          </a:blip>
          <a:stretch>
            <a:fillRect/>
          </a:stretch>
        </p:blipFill>
        <p:spPr>
          <a:xfrm>
            <a:off x="5215150" y="1196955"/>
            <a:ext cx="685800" cy="713047"/>
          </a:xfrm>
          <a:prstGeom prst="rect">
            <a:avLst/>
          </a:prstGeom>
          <a:noFill/>
          <a:ln>
            <a:noFill/>
          </a:ln>
        </p:spPr>
      </p:pic>
      <p:pic>
        <p:nvPicPr>
          <p:cNvPr id="1133" name="Google Shape;1133;p101"/>
          <p:cNvPicPr preferRelativeResize="0"/>
          <p:nvPr/>
        </p:nvPicPr>
        <p:blipFill>
          <a:blip r:embed="rId11">
            <a:alphaModFix/>
          </a:blip>
          <a:stretch>
            <a:fillRect/>
          </a:stretch>
        </p:blipFill>
        <p:spPr>
          <a:xfrm>
            <a:off x="5655825" y="5580625"/>
            <a:ext cx="998700" cy="740774"/>
          </a:xfrm>
          <a:prstGeom prst="rect">
            <a:avLst/>
          </a:prstGeom>
          <a:noFill/>
          <a:ln>
            <a:noFill/>
          </a:ln>
        </p:spPr>
      </p:pic>
      <p:sp>
        <p:nvSpPr>
          <p:cNvPr id="1134" name="Google Shape;1134;p101"/>
          <p:cNvSpPr txBox="1"/>
          <p:nvPr/>
        </p:nvSpPr>
        <p:spPr>
          <a:xfrm>
            <a:off x="4539575" y="34695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135" name="Google Shape;1135;p101"/>
          <p:cNvSpPr txBox="1"/>
          <p:nvPr/>
        </p:nvSpPr>
        <p:spPr>
          <a:xfrm>
            <a:off x="4481075" y="2411863"/>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136" name="Google Shape;1136;p101"/>
          <p:cNvSpPr txBox="1"/>
          <p:nvPr/>
        </p:nvSpPr>
        <p:spPr>
          <a:xfrm>
            <a:off x="7333225" y="241187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137" name="Google Shape;1137;p101"/>
          <p:cNvSpPr txBox="1"/>
          <p:nvPr/>
        </p:nvSpPr>
        <p:spPr>
          <a:xfrm>
            <a:off x="1030150" y="165771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a:t>
            </a:r>
            <a:r>
              <a:rPr b="1" lang="en-US"/>
              <a:t>V</a:t>
            </a:r>
            <a:endParaRPr b="1"/>
          </a:p>
        </p:txBody>
      </p:sp>
      <p:sp>
        <p:nvSpPr>
          <p:cNvPr id="1138" name="Google Shape;1138;p101"/>
          <p:cNvSpPr txBox="1"/>
          <p:nvPr/>
        </p:nvSpPr>
        <p:spPr>
          <a:xfrm>
            <a:off x="1030150" y="252251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139" name="Google Shape;1139;p101"/>
          <p:cNvSpPr txBox="1"/>
          <p:nvPr/>
        </p:nvSpPr>
        <p:spPr>
          <a:xfrm>
            <a:off x="1030150" y="3558950"/>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140" name="Google Shape;1140;p101"/>
          <p:cNvSpPr txBox="1"/>
          <p:nvPr/>
        </p:nvSpPr>
        <p:spPr>
          <a:xfrm>
            <a:off x="976375" y="4499750"/>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141" name="Google Shape;1141;p101"/>
          <p:cNvSpPr txBox="1"/>
          <p:nvPr/>
        </p:nvSpPr>
        <p:spPr>
          <a:xfrm>
            <a:off x="5642350" y="45770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142" name="Google Shape;1142;p101"/>
          <p:cNvSpPr txBox="1"/>
          <p:nvPr/>
        </p:nvSpPr>
        <p:spPr>
          <a:xfrm>
            <a:off x="2552051" y="54716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3.3</a:t>
            </a:r>
            <a:r>
              <a:rPr b="1" lang="en-US"/>
              <a:t>V</a:t>
            </a:r>
            <a:endParaRPr b="1"/>
          </a:p>
        </p:txBody>
      </p:sp>
      <p:cxnSp>
        <p:nvCxnSpPr>
          <p:cNvPr id="1143" name="Google Shape;1143;p101"/>
          <p:cNvCxnSpPr/>
          <p:nvPr/>
        </p:nvCxnSpPr>
        <p:spPr>
          <a:xfrm flipH="1" rot="10800000">
            <a:off x="7886989" y="1783342"/>
            <a:ext cx="1127400" cy="159600"/>
          </a:xfrm>
          <a:prstGeom prst="bentConnector3">
            <a:avLst>
              <a:gd fmla="val -673" name="adj1"/>
            </a:avLst>
          </a:prstGeom>
          <a:noFill/>
          <a:ln cap="flat" cmpd="sng" w="38100">
            <a:solidFill>
              <a:srgbClr val="FF0000"/>
            </a:solidFill>
            <a:prstDash val="solid"/>
            <a:round/>
            <a:headEnd len="med" w="med" type="none"/>
            <a:tailEnd len="med" w="med" type="triangle"/>
          </a:ln>
        </p:spPr>
      </p:cxnSp>
      <p:sp>
        <p:nvSpPr>
          <p:cNvPr id="1144" name="Google Shape;1144;p101"/>
          <p:cNvSpPr txBox="1"/>
          <p:nvPr/>
        </p:nvSpPr>
        <p:spPr>
          <a:xfrm>
            <a:off x="8686800" y="1848050"/>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a:t>
            </a:r>
            <a:r>
              <a:rPr b="1" lang="en-US"/>
              <a:t>V</a:t>
            </a:r>
            <a:endParaRPr b="1"/>
          </a:p>
        </p:txBody>
      </p:sp>
      <p:sp>
        <p:nvSpPr>
          <p:cNvPr id="1145" name="Google Shape;1145;p101"/>
          <p:cNvSpPr txBox="1"/>
          <p:nvPr/>
        </p:nvSpPr>
        <p:spPr>
          <a:xfrm>
            <a:off x="7879400" y="914388"/>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146" name="Google Shape;1146;p101"/>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147" name="Google Shape;1147;p101"/>
          <p:cNvPicPr preferRelativeResize="0"/>
          <p:nvPr/>
        </p:nvPicPr>
        <p:blipFill>
          <a:blip r:embed="rId3">
            <a:alphaModFix/>
          </a:blip>
          <a:stretch>
            <a:fillRect/>
          </a:stretch>
        </p:blipFill>
        <p:spPr>
          <a:xfrm>
            <a:off x="6654513" y="4178779"/>
            <a:ext cx="419100" cy="300175"/>
          </a:xfrm>
          <a:prstGeom prst="rect">
            <a:avLst/>
          </a:prstGeom>
          <a:noFill/>
          <a:ln>
            <a:noFill/>
          </a:ln>
        </p:spPr>
      </p:pic>
      <p:graphicFrame>
        <p:nvGraphicFramePr>
          <p:cNvPr id="1148" name="Google Shape;1148;p101"/>
          <p:cNvGraphicFramePr/>
          <p:nvPr/>
        </p:nvGraphicFramePr>
        <p:xfrm>
          <a:off x="6591225" y="3752025"/>
          <a:ext cx="3000000" cy="3000000"/>
        </p:xfrm>
        <a:graphic>
          <a:graphicData uri="http://schemas.openxmlformats.org/drawingml/2006/table">
            <a:tbl>
              <a:tblPr>
                <a:noFill/>
                <a:tableStyleId>{3B52752B-B22B-4D12-ACF0-D3FAC1B839AE}</a:tableStyleId>
              </a:tblPr>
              <a:tblGrid>
                <a:gridCol w="2561625"/>
              </a:tblGrid>
              <a:tr h="99925">
                <a:tc>
                  <a:txBody>
                    <a:bodyPr/>
                    <a:lstStyle/>
                    <a:p>
                      <a:pPr indent="0" lvl="0" marL="0" rtl="0" algn="ctr">
                        <a:spcBef>
                          <a:spcPts val="0"/>
                        </a:spcBef>
                        <a:spcAft>
                          <a:spcPts val="0"/>
                        </a:spcAft>
                        <a:buNone/>
                      </a:pPr>
                      <a:r>
                        <a:rPr b="1" lang="en-US"/>
                        <a:t>Reference</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C</a:t>
                      </a:r>
                      <a:r>
                        <a:rPr b="1" lang="en-US"/>
                        <a:t>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cxnSp>
        <p:nvCxnSpPr>
          <p:cNvPr id="1149" name="Google Shape;1149;p101"/>
          <p:cNvCxnSpPr/>
          <p:nvPr/>
        </p:nvCxnSpPr>
        <p:spPr>
          <a:xfrm flipH="1" rot="10800000">
            <a:off x="6669525" y="4734038"/>
            <a:ext cx="528900" cy="600"/>
          </a:xfrm>
          <a:prstGeom prst="straightConnector1">
            <a:avLst/>
          </a:prstGeom>
          <a:noFill/>
          <a:ln cap="flat" cmpd="sng" w="38100">
            <a:solidFill>
              <a:srgbClr val="FF0000"/>
            </a:solidFill>
            <a:prstDash val="solid"/>
            <a:round/>
            <a:headEnd len="med" w="med" type="none"/>
            <a:tailEnd len="med" w="med" type="none"/>
          </a:ln>
        </p:spPr>
      </p:cxnSp>
      <p:cxnSp>
        <p:nvCxnSpPr>
          <p:cNvPr id="1150" name="Google Shape;1150;p101"/>
          <p:cNvCxnSpPr/>
          <p:nvPr/>
        </p:nvCxnSpPr>
        <p:spPr>
          <a:xfrm>
            <a:off x="7179698" y="5256125"/>
            <a:ext cx="1575300" cy="175200"/>
          </a:xfrm>
          <a:prstGeom prst="bentConnector3">
            <a:avLst>
              <a:gd fmla="val 50000" name="adj1"/>
            </a:avLst>
          </a:prstGeom>
          <a:noFill/>
          <a:ln cap="flat" cmpd="sng" w="38100">
            <a:solidFill>
              <a:srgbClr val="FF0000"/>
            </a:solidFill>
            <a:prstDash val="solid"/>
            <a:round/>
            <a:headEnd len="med" w="med" type="none"/>
            <a:tailEnd len="med" w="med" type="triangle"/>
          </a:ln>
        </p:spPr>
      </p:cxnSp>
      <p:sp>
        <p:nvSpPr>
          <p:cNvPr id="1151" name="Google Shape;1151;p101"/>
          <p:cNvSpPr txBox="1"/>
          <p:nvPr/>
        </p:nvSpPr>
        <p:spPr>
          <a:xfrm>
            <a:off x="7415725" y="5530563"/>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152" name="Google Shape;1152;p101"/>
          <p:cNvSpPr txBox="1"/>
          <p:nvPr/>
        </p:nvSpPr>
        <p:spPr>
          <a:xfrm>
            <a:off x="8469013" y="550077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cxnSp>
        <p:nvCxnSpPr>
          <p:cNvPr id="1153" name="Google Shape;1153;p101"/>
          <p:cNvCxnSpPr>
            <a:stCxn id="1114" idx="1"/>
            <a:endCxn id="1111" idx="3"/>
          </p:cNvCxnSpPr>
          <p:nvPr/>
        </p:nvCxnSpPr>
        <p:spPr>
          <a:xfrm flipH="1">
            <a:off x="2551898" y="5256125"/>
            <a:ext cx="2341800" cy="273900"/>
          </a:xfrm>
          <a:prstGeom prst="bentConnector3">
            <a:avLst>
              <a:gd fmla="val 49997" name="adj1"/>
            </a:avLst>
          </a:prstGeom>
          <a:noFill/>
          <a:ln cap="flat" cmpd="sng" w="38100">
            <a:solidFill>
              <a:srgbClr val="FF0000"/>
            </a:solidFill>
            <a:prstDash val="solid"/>
            <a:round/>
            <a:headEnd len="med" w="med" type="none"/>
            <a:tailEnd len="med" w="med" type="none"/>
          </a:ln>
        </p:spPr>
      </p:cxnSp>
      <p:sp>
        <p:nvSpPr>
          <p:cNvPr id="1154" name="Google Shape;1154;p101"/>
          <p:cNvSpPr txBox="1"/>
          <p:nvPr/>
        </p:nvSpPr>
        <p:spPr>
          <a:xfrm>
            <a:off x="1297025" y="1913100"/>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5" name="Google Shape;1155;p101"/>
          <p:cNvSpPr/>
          <p:nvPr/>
        </p:nvSpPr>
        <p:spPr>
          <a:xfrm>
            <a:off x="4018625" y="5645802"/>
            <a:ext cx="1472400" cy="400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156" name="Google Shape;1156;p101"/>
          <p:cNvCxnSpPr>
            <a:stCxn id="1155" idx="0"/>
            <a:endCxn id="1114" idx="1"/>
          </p:cNvCxnSpPr>
          <p:nvPr/>
        </p:nvCxnSpPr>
        <p:spPr>
          <a:xfrm rot="-5400000">
            <a:off x="4629425" y="5381502"/>
            <a:ext cx="389700" cy="138900"/>
          </a:xfrm>
          <a:prstGeom prst="bentConnector2">
            <a:avLst/>
          </a:prstGeom>
          <a:noFill/>
          <a:ln cap="flat" cmpd="sng" w="38100">
            <a:solidFill>
              <a:srgbClr val="FF0000"/>
            </a:solidFill>
            <a:prstDash val="solid"/>
            <a:round/>
            <a:headEnd len="med" w="med" type="none"/>
            <a:tailEnd len="med" w="med" type="none"/>
          </a:ln>
        </p:spPr>
      </p:cxnSp>
      <p:sp>
        <p:nvSpPr>
          <p:cNvPr id="1157" name="Google Shape;1157;p101"/>
          <p:cNvSpPr txBox="1"/>
          <p:nvPr/>
        </p:nvSpPr>
        <p:spPr>
          <a:xfrm>
            <a:off x="4362450" y="5278200"/>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158" name="Google Shape;1158;p101"/>
          <p:cNvPicPr preferRelativeResize="0"/>
          <p:nvPr/>
        </p:nvPicPr>
        <p:blipFill>
          <a:blip r:embed="rId12">
            <a:alphaModFix/>
          </a:blip>
          <a:stretch>
            <a:fillRect/>
          </a:stretch>
        </p:blipFill>
        <p:spPr>
          <a:xfrm>
            <a:off x="3232678" y="5664145"/>
            <a:ext cx="685800" cy="67873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64" name="Google Shape;1164;p10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65" name="Google Shape;1165;p102"/>
          <p:cNvSpPr txBox="1"/>
          <p:nvPr>
            <p:ph type="title"/>
          </p:nvPr>
        </p:nvSpPr>
        <p:spPr>
          <a:xfrm>
            <a:off x="1600200" y="76200"/>
            <a:ext cx="63279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sz="2350"/>
              <a:t>Container Electrical Block Diagram (2 of 2)</a:t>
            </a:r>
            <a:endParaRPr/>
          </a:p>
        </p:txBody>
      </p:sp>
      <p:sp>
        <p:nvSpPr>
          <p:cNvPr id="1166" name="Google Shape;1166;p10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167" name="Google Shape;1167;p10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68" name="Google Shape;1168;p102"/>
          <p:cNvSpPr/>
          <p:nvPr/>
        </p:nvSpPr>
        <p:spPr>
          <a:xfrm>
            <a:off x="1395471" y="17985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169" name="Google Shape;1169;p102"/>
          <p:cNvSpPr/>
          <p:nvPr/>
        </p:nvSpPr>
        <p:spPr>
          <a:xfrm>
            <a:off x="1395471" y="26515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170" name="Google Shape;1170;p102"/>
          <p:cNvSpPr/>
          <p:nvPr/>
        </p:nvSpPr>
        <p:spPr>
          <a:xfrm>
            <a:off x="1395471" y="350449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171" name="Google Shape;1171;p102"/>
          <p:cNvSpPr/>
          <p:nvPr/>
        </p:nvSpPr>
        <p:spPr>
          <a:xfrm>
            <a:off x="1331884" y="46169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172" name="Google Shape;1172;p102"/>
          <p:cNvSpPr/>
          <p:nvPr/>
        </p:nvSpPr>
        <p:spPr>
          <a:xfrm>
            <a:off x="1395471" y="5444907"/>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RX</a:t>
            </a:r>
            <a:endParaRPr b="1" sz="1600"/>
          </a:p>
        </p:txBody>
      </p:sp>
      <p:sp>
        <p:nvSpPr>
          <p:cNvPr id="1173" name="Google Shape;1173;p102"/>
          <p:cNvSpPr/>
          <p:nvPr/>
        </p:nvSpPr>
        <p:spPr>
          <a:xfrm>
            <a:off x="4569448" y="1798550"/>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174" name="Google Shape;1174;p102"/>
          <p:cNvPicPr preferRelativeResize="0"/>
          <p:nvPr/>
        </p:nvPicPr>
        <p:blipFill>
          <a:blip r:embed="rId3">
            <a:alphaModFix/>
          </a:blip>
          <a:stretch>
            <a:fillRect/>
          </a:stretch>
        </p:blipFill>
        <p:spPr>
          <a:xfrm>
            <a:off x="2934275" y="1657725"/>
            <a:ext cx="967425" cy="758700"/>
          </a:xfrm>
          <a:prstGeom prst="rect">
            <a:avLst/>
          </a:prstGeom>
          <a:noFill/>
          <a:ln>
            <a:noFill/>
          </a:ln>
        </p:spPr>
      </p:pic>
      <p:pic>
        <p:nvPicPr>
          <p:cNvPr id="1175" name="Google Shape;1175;p102"/>
          <p:cNvPicPr preferRelativeResize="0"/>
          <p:nvPr/>
        </p:nvPicPr>
        <p:blipFill>
          <a:blip r:embed="rId3">
            <a:alphaModFix/>
          </a:blip>
          <a:stretch>
            <a:fillRect/>
          </a:stretch>
        </p:blipFill>
        <p:spPr>
          <a:xfrm>
            <a:off x="2948399" y="2461874"/>
            <a:ext cx="967431" cy="758700"/>
          </a:xfrm>
          <a:prstGeom prst="rect">
            <a:avLst/>
          </a:prstGeom>
          <a:noFill/>
          <a:ln>
            <a:noFill/>
          </a:ln>
        </p:spPr>
      </p:pic>
      <p:pic>
        <p:nvPicPr>
          <p:cNvPr id="1176" name="Google Shape;1176;p102"/>
          <p:cNvPicPr preferRelativeResize="0"/>
          <p:nvPr/>
        </p:nvPicPr>
        <p:blipFill>
          <a:blip r:embed="rId4">
            <a:alphaModFix/>
          </a:blip>
          <a:stretch>
            <a:fillRect/>
          </a:stretch>
        </p:blipFill>
        <p:spPr>
          <a:xfrm>
            <a:off x="3089201" y="3437437"/>
            <a:ext cx="685800" cy="892823"/>
          </a:xfrm>
          <a:prstGeom prst="rect">
            <a:avLst/>
          </a:prstGeom>
          <a:noFill/>
          <a:ln>
            <a:noFill/>
          </a:ln>
        </p:spPr>
      </p:pic>
      <p:pic>
        <p:nvPicPr>
          <p:cNvPr id="1177" name="Google Shape;1177;p102"/>
          <p:cNvPicPr preferRelativeResize="0"/>
          <p:nvPr/>
        </p:nvPicPr>
        <p:blipFill>
          <a:blip r:embed="rId5">
            <a:alphaModFix/>
          </a:blip>
          <a:stretch>
            <a:fillRect/>
          </a:stretch>
        </p:blipFill>
        <p:spPr>
          <a:xfrm>
            <a:off x="2964563" y="4536067"/>
            <a:ext cx="998700" cy="625424"/>
          </a:xfrm>
          <a:prstGeom prst="rect">
            <a:avLst/>
          </a:prstGeom>
          <a:noFill/>
          <a:ln>
            <a:noFill/>
          </a:ln>
        </p:spPr>
      </p:pic>
      <p:pic>
        <p:nvPicPr>
          <p:cNvPr id="1178" name="Google Shape;1178;p102"/>
          <p:cNvPicPr preferRelativeResize="0"/>
          <p:nvPr/>
        </p:nvPicPr>
        <p:blipFill>
          <a:blip r:embed="rId6">
            <a:alphaModFix/>
          </a:blip>
          <a:stretch>
            <a:fillRect/>
          </a:stretch>
        </p:blipFill>
        <p:spPr>
          <a:xfrm>
            <a:off x="2948400" y="5449136"/>
            <a:ext cx="967425" cy="740226"/>
          </a:xfrm>
          <a:prstGeom prst="rect">
            <a:avLst/>
          </a:prstGeom>
          <a:noFill/>
          <a:ln>
            <a:noFill/>
          </a:ln>
        </p:spPr>
      </p:pic>
      <p:pic>
        <p:nvPicPr>
          <p:cNvPr id="1179" name="Google Shape;1179;p102"/>
          <p:cNvPicPr preferRelativeResize="0"/>
          <p:nvPr/>
        </p:nvPicPr>
        <p:blipFill>
          <a:blip r:embed="rId7">
            <a:alphaModFix/>
          </a:blip>
          <a:stretch>
            <a:fillRect/>
          </a:stretch>
        </p:blipFill>
        <p:spPr>
          <a:xfrm>
            <a:off x="6400800" y="1029650"/>
            <a:ext cx="998700" cy="740774"/>
          </a:xfrm>
          <a:prstGeom prst="rect">
            <a:avLst/>
          </a:prstGeom>
          <a:noFill/>
          <a:ln>
            <a:noFill/>
          </a:ln>
        </p:spPr>
      </p:pic>
      <p:sp>
        <p:nvSpPr>
          <p:cNvPr id="1180" name="Google Shape;1180;p102"/>
          <p:cNvSpPr txBox="1"/>
          <p:nvPr/>
        </p:nvSpPr>
        <p:spPr>
          <a:xfrm>
            <a:off x="112225" y="1029650"/>
            <a:ext cx="256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a:t>
            </a:r>
            <a:r>
              <a:rPr b="1" lang="en-US" sz="1500"/>
              <a:t> DIAGRAM</a:t>
            </a:r>
            <a:endParaRPr b="1" sz="1500"/>
          </a:p>
        </p:txBody>
      </p:sp>
      <p:sp>
        <p:nvSpPr>
          <p:cNvPr id="1181" name="Google Shape;1181;p102"/>
          <p:cNvSpPr txBox="1"/>
          <p:nvPr/>
        </p:nvSpPr>
        <p:spPr>
          <a:xfrm>
            <a:off x="7607700" y="1815075"/>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cxnSp>
        <p:nvCxnSpPr>
          <p:cNvPr id="1182" name="Google Shape;1182;p102"/>
          <p:cNvCxnSpPr>
            <a:endCxn id="1168" idx="1"/>
          </p:cNvCxnSpPr>
          <p:nvPr/>
        </p:nvCxnSpPr>
        <p:spPr>
          <a:xfrm flipH="1">
            <a:off x="1395471" y="1798546"/>
            <a:ext cx="4317000" cy="249600"/>
          </a:xfrm>
          <a:prstGeom prst="bentConnector5">
            <a:avLst>
              <a:gd fmla="val -246" name="adj1"/>
              <a:gd fmla="val -95403" name="adj2"/>
              <a:gd fmla="val 113172" name="adj3"/>
            </a:avLst>
          </a:prstGeom>
          <a:noFill/>
          <a:ln cap="flat" cmpd="sng" w="38100">
            <a:solidFill>
              <a:srgbClr val="00B050"/>
            </a:solidFill>
            <a:prstDash val="solid"/>
            <a:round/>
            <a:headEnd len="med" w="med" type="none"/>
            <a:tailEnd len="med" w="med" type="none"/>
          </a:ln>
        </p:spPr>
      </p:cxnSp>
      <p:cxnSp>
        <p:nvCxnSpPr>
          <p:cNvPr id="1183" name="Google Shape;1183;p102"/>
          <p:cNvCxnSpPr>
            <a:stCxn id="1173" idx="0"/>
            <a:endCxn id="1169" idx="1"/>
          </p:cNvCxnSpPr>
          <p:nvPr/>
        </p:nvCxnSpPr>
        <p:spPr>
          <a:xfrm rot="5400000">
            <a:off x="3002698" y="191300"/>
            <a:ext cx="1102500" cy="4317000"/>
          </a:xfrm>
          <a:prstGeom prst="bentConnector4">
            <a:avLst>
              <a:gd fmla="val -21599" name="adj1"/>
              <a:gd fmla="val 113546" name="adj2"/>
            </a:avLst>
          </a:prstGeom>
          <a:noFill/>
          <a:ln cap="flat" cmpd="sng" w="38100">
            <a:solidFill>
              <a:srgbClr val="00B050"/>
            </a:solidFill>
            <a:prstDash val="solid"/>
            <a:round/>
            <a:headEnd len="med" w="med" type="none"/>
            <a:tailEnd len="med" w="med" type="none"/>
          </a:ln>
        </p:spPr>
      </p:cxnSp>
      <p:cxnSp>
        <p:nvCxnSpPr>
          <p:cNvPr id="1184" name="Google Shape;1184;p102"/>
          <p:cNvCxnSpPr>
            <a:stCxn id="1173" idx="0"/>
            <a:endCxn id="1170" idx="1"/>
          </p:cNvCxnSpPr>
          <p:nvPr/>
        </p:nvCxnSpPr>
        <p:spPr>
          <a:xfrm rot="5400000">
            <a:off x="2511298" y="682700"/>
            <a:ext cx="2085300" cy="4317000"/>
          </a:xfrm>
          <a:prstGeom prst="bentConnector4">
            <a:avLst>
              <a:gd fmla="val -11419" name="adj1"/>
              <a:gd fmla="val 113546" name="adj2"/>
            </a:avLst>
          </a:prstGeom>
          <a:noFill/>
          <a:ln cap="flat" cmpd="sng" w="38100">
            <a:solidFill>
              <a:srgbClr val="00B050"/>
            </a:solidFill>
            <a:prstDash val="solid"/>
            <a:round/>
            <a:headEnd len="med" w="med" type="none"/>
            <a:tailEnd len="med" w="med" type="none"/>
          </a:ln>
        </p:spPr>
      </p:cxnSp>
      <p:cxnSp>
        <p:nvCxnSpPr>
          <p:cNvPr id="1185" name="Google Shape;1185;p102"/>
          <p:cNvCxnSpPr>
            <a:stCxn id="1173" idx="0"/>
            <a:endCxn id="1171" idx="1"/>
          </p:cNvCxnSpPr>
          <p:nvPr/>
        </p:nvCxnSpPr>
        <p:spPr>
          <a:xfrm rot="5400000">
            <a:off x="1988098" y="1142300"/>
            <a:ext cx="3068100" cy="4380600"/>
          </a:xfrm>
          <a:prstGeom prst="bentConnector4">
            <a:avLst>
              <a:gd fmla="val -7761" name="adj1"/>
              <a:gd fmla="val 111528" name="adj2"/>
            </a:avLst>
          </a:prstGeom>
          <a:noFill/>
          <a:ln cap="flat" cmpd="sng" w="38100">
            <a:solidFill>
              <a:srgbClr val="00B050"/>
            </a:solidFill>
            <a:prstDash val="solid"/>
            <a:round/>
            <a:headEnd len="med" w="med" type="none"/>
            <a:tailEnd len="med" w="med" type="none"/>
          </a:ln>
        </p:spPr>
      </p:cxnSp>
      <p:cxnSp>
        <p:nvCxnSpPr>
          <p:cNvPr id="1186" name="Google Shape;1186;p102"/>
          <p:cNvCxnSpPr>
            <a:stCxn id="1173" idx="0"/>
            <a:endCxn id="1172" idx="1"/>
          </p:cNvCxnSpPr>
          <p:nvPr/>
        </p:nvCxnSpPr>
        <p:spPr>
          <a:xfrm rot="5400000">
            <a:off x="1605898" y="1588100"/>
            <a:ext cx="3896100" cy="4317000"/>
          </a:xfrm>
          <a:prstGeom prst="bentConnector4">
            <a:avLst>
              <a:gd fmla="val -6112" name="adj1"/>
              <a:gd fmla="val 113171" name="adj2"/>
            </a:avLst>
          </a:prstGeom>
          <a:noFill/>
          <a:ln cap="flat" cmpd="sng" w="38100">
            <a:solidFill>
              <a:srgbClr val="00B050"/>
            </a:solidFill>
            <a:prstDash val="solid"/>
            <a:round/>
            <a:headEnd len="med" w="med" type="none"/>
            <a:tailEnd len="med" w="med" type="none"/>
          </a:ln>
        </p:spPr>
      </p:cxnSp>
      <p:cxnSp>
        <p:nvCxnSpPr>
          <p:cNvPr id="1187" name="Google Shape;1187;p102"/>
          <p:cNvCxnSpPr>
            <a:stCxn id="1173" idx="2"/>
          </p:cNvCxnSpPr>
          <p:nvPr/>
        </p:nvCxnSpPr>
        <p:spPr>
          <a:xfrm flipH="1" rot="-5400000">
            <a:off x="6956248" y="1053950"/>
            <a:ext cx="516900" cy="3004500"/>
          </a:xfrm>
          <a:prstGeom prst="bentConnector2">
            <a:avLst/>
          </a:prstGeom>
          <a:noFill/>
          <a:ln cap="flat" cmpd="sng" w="38100">
            <a:solidFill>
              <a:srgbClr val="00B050"/>
            </a:solidFill>
            <a:prstDash val="solid"/>
            <a:round/>
            <a:headEnd len="med" w="med" type="none"/>
            <a:tailEnd len="med" w="med" type="triangle"/>
          </a:ln>
        </p:spPr>
      </p:cxnSp>
      <p:graphicFrame>
        <p:nvGraphicFramePr>
          <p:cNvPr id="1188" name="Google Shape;1188;p102"/>
          <p:cNvGraphicFramePr/>
          <p:nvPr/>
        </p:nvGraphicFramePr>
        <p:xfrm>
          <a:off x="4258175" y="5145738"/>
          <a:ext cx="3000000" cy="3000000"/>
        </p:xfrm>
        <a:graphic>
          <a:graphicData uri="http://schemas.openxmlformats.org/drawingml/2006/table">
            <a:tbl>
              <a:tblPr>
                <a:noFill/>
                <a:tableStyleId>{3B52752B-B22B-4D12-ACF0-D3FAC1B839AE}</a:tableStyleId>
              </a:tblPr>
              <a:tblGrid>
                <a:gridCol w="4704250"/>
              </a:tblGrid>
              <a:tr h="381000">
                <a:tc>
                  <a:txBody>
                    <a:bodyPr/>
                    <a:lstStyle/>
                    <a:p>
                      <a:pPr indent="0" lvl="0" marL="0" rtl="0" algn="l">
                        <a:spcBef>
                          <a:spcPts val="0"/>
                        </a:spcBef>
                        <a:spcAft>
                          <a:spcPts val="0"/>
                        </a:spcAft>
                        <a:buNone/>
                      </a:pPr>
                      <a:r>
                        <a:rPr b="1" lang="en-US"/>
                        <a:t>Arduino Mega 2560 Mini is our microprocessor and control the state, the data and behaviour to all our components in the container</a:t>
                      </a:r>
                      <a:r>
                        <a:rPr b="1" lang="en-US"/>
                        <a:t> and the camera in the Payload</a:t>
                      </a:r>
                      <a:r>
                        <a:rPr b="1" lang="en-US"/>
                        <a:t>.</a:t>
                      </a:r>
                      <a:endParaRPr b="1"/>
                    </a:p>
                  </a:txBody>
                  <a:tcPr marT="91425" marB="91425" marR="91425" marL="91425">
                    <a:solidFill>
                      <a:srgbClr val="FFF2CC"/>
                    </a:solidFill>
                  </a:tcPr>
                </a:tc>
              </a:tr>
            </a:tbl>
          </a:graphicData>
        </a:graphic>
      </p:graphicFrame>
      <p:graphicFrame>
        <p:nvGraphicFramePr>
          <p:cNvPr id="1189" name="Google Shape;1189;p102"/>
          <p:cNvGraphicFramePr/>
          <p:nvPr/>
        </p:nvGraphicFramePr>
        <p:xfrm>
          <a:off x="6400800" y="3743650"/>
          <a:ext cx="3000000" cy="3000000"/>
        </p:xfrm>
        <a:graphic>
          <a:graphicData uri="http://schemas.openxmlformats.org/drawingml/2006/table">
            <a:tbl>
              <a:tblPr>
                <a:noFill/>
                <a:tableStyleId>{3B52752B-B22B-4D12-ACF0-D3FAC1B839AE}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cxnSp>
        <p:nvCxnSpPr>
          <p:cNvPr id="1190" name="Google Shape;1190;p102"/>
          <p:cNvCxnSpPr/>
          <p:nvPr/>
        </p:nvCxnSpPr>
        <p:spPr>
          <a:xfrm flipH="1" rot="10800000">
            <a:off x="6559350" y="4330238"/>
            <a:ext cx="528900" cy="600"/>
          </a:xfrm>
          <a:prstGeom prst="straightConnector1">
            <a:avLst/>
          </a:prstGeom>
          <a:noFill/>
          <a:ln cap="flat" cmpd="sng" w="38100">
            <a:solidFill>
              <a:srgbClr val="00B050"/>
            </a:solidFill>
            <a:prstDash val="solid"/>
            <a:round/>
            <a:headEnd len="med" w="med" type="none"/>
            <a:tailEnd len="med" w="med" type="none"/>
          </a:ln>
        </p:spPr>
      </p:cxnSp>
      <p:pic>
        <p:nvPicPr>
          <p:cNvPr id="1191" name="Google Shape;1191;p102"/>
          <p:cNvPicPr preferRelativeResize="0"/>
          <p:nvPr/>
        </p:nvPicPr>
        <p:blipFill>
          <a:blip r:embed="rId8">
            <a:alphaModFix/>
          </a:blip>
          <a:stretch>
            <a:fillRect/>
          </a:stretch>
        </p:blipFill>
        <p:spPr>
          <a:xfrm>
            <a:off x="5637990" y="3382395"/>
            <a:ext cx="685800" cy="678730"/>
          </a:xfrm>
          <a:prstGeom prst="rect">
            <a:avLst/>
          </a:prstGeom>
          <a:noFill/>
          <a:ln>
            <a:noFill/>
          </a:ln>
        </p:spPr>
      </p:pic>
      <p:sp>
        <p:nvSpPr>
          <p:cNvPr id="1192" name="Google Shape;1192;p102"/>
          <p:cNvSpPr/>
          <p:nvPr/>
        </p:nvSpPr>
        <p:spPr>
          <a:xfrm>
            <a:off x="4351699" y="3472150"/>
            <a:ext cx="12093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193" name="Google Shape;1193;p102"/>
          <p:cNvCxnSpPr>
            <a:stCxn id="1173" idx="0"/>
            <a:endCxn id="1192" idx="1"/>
          </p:cNvCxnSpPr>
          <p:nvPr/>
        </p:nvCxnSpPr>
        <p:spPr>
          <a:xfrm rot="5400000">
            <a:off x="4070398" y="2079800"/>
            <a:ext cx="1923300" cy="1360800"/>
          </a:xfrm>
          <a:prstGeom prst="bentConnector4">
            <a:avLst>
              <a:gd fmla="val -12381" name="adj1"/>
              <a:gd fmla="val 117495" name="adj2"/>
            </a:avLst>
          </a:prstGeom>
          <a:noFill/>
          <a:ln cap="flat" cmpd="sng" w="38100">
            <a:solidFill>
              <a:srgbClr val="00B05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178" name="Google Shape;178;p22"/>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179" name="Google Shape;179;p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180" name="Google Shape;180;p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1" name="Google Shape;181;p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graphicFrame>
        <p:nvGraphicFramePr>
          <p:cNvPr id="182" name="Google Shape;182;p22"/>
          <p:cNvGraphicFramePr/>
          <p:nvPr/>
        </p:nvGraphicFramePr>
        <p:xfrm>
          <a:off x="228600" y="1197175"/>
          <a:ext cx="3000000" cy="3000000"/>
        </p:xfrm>
        <a:graphic>
          <a:graphicData uri="http://schemas.openxmlformats.org/drawingml/2006/table">
            <a:tbl>
              <a:tblPr>
                <a:noFill/>
                <a:tableStyleId>{3B52752B-B22B-4D12-ACF0-D3FAC1B839AE}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19</a:t>
                      </a:r>
                      <a:endParaRPr/>
                    </a:p>
                  </a:txBody>
                  <a:tcPr marT="91425" marB="91425" marR="91425" marL="91425"/>
                </a:tc>
                <a:tc>
                  <a:txBody>
                    <a:bodyPr/>
                    <a:lstStyle/>
                    <a:p>
                      <a:pPr indent="0" lvl="0" marL="0" rtl="0" algn="ctr">
                        <a:spcBef>
                          <a:spcPts val="0"/>
                        </a:spcBef>
                        <a:spcAft>
                          <a:spcPts val="0"/>
                        </a:spcAft>
                        <a:buNone/>
                      </a:pPr>
                      <a:r>
                        <a:rPr lang="en-US"/>
                        <a:t>Both the container and payload shall be labeled with team contact information including email address.</a:t>
                      </a:r>
                      <a:endParaRPr/>
                    </a:p>
                  </a:txBody>
                  <a:tcPr marT="91425" marB="91425" marR="91425" marL="91425"/>
                </a:tc>
              </a:tr>
              <a:tr h="381000">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Cost of the CanSat shall be under $1000.  Ground support and analysis tools are not included in the cost. Equipment from previous years should be included in this cost, based on current market value.</a:t>
                      </a:r>
                      <a:endParaRPr/>
                    </a:p>
                  </a:txBody>
                  <a:tcPr marT="91425" marB="91425" marR="91425" marL="91425"/>
                </a:tc>
              </a:tr>
              <a:tr h="381000">
                <a:tc>
                  <a:txBody>
                    <a:bodyPr/>
                    <a:lstStyle/>
                    <a:p>
                      <a:pPr indent="0" lvl="0" marL="0" rtl="0" algn="ctr">
                        <a:spcBef>
                          <a:spcPts val="0"/>
                        </a:spcBef>
                        <a:spcAft>
                          <a:spcPts val="0"/>
                        </a:spcAft>
                        <a:buNone/>
                      </a:pPr>
                      <a:r>
                        <a:rPr lang="en-US"/>
                        <a:t>21</a:t>
                      </a:r>
                      <a:endParaRPr/>
                    </a:p>
                  </a:txBody>
                  <a:tcPr marT="91425" marB="91425" marR="91425" marL="91425"/>
                </a:tc>
                <a:tc>
                  <a:txBody>
                    <a:bodyPr/>
                    <a:lstStyle/>
                    <a:p>
                      <a:pPr indent="0" lvl="0" marL="0" rtl="0" algn="ctr">
                        <a:spcBef>
                          <a:spcPts val="0"/>
                        </a:spcBef>
                        <a:spcAft>
                          <a:spcPts val="0"/>
                        </a:spcAft>
                        <a:buNone/>
                      </a:pPr>
                      <a:r>
                        <a:rPr lang="en-US"/>
                        <a:t>XBEE radios shall be used for telemetry.  2.4 GHz Series radios are allowed. 900 MHz XBEE radios are also allowed.</a:t>
                      </a:r>
                      <a:endParaRPr/>
                    </a:p>
                  </a:txBody>
                  <a:tcPr marT="91425" marB="91425" marR="91425" marL="91425"/>
                </a:tc>
              </a:tr>
              <a:tr h="381000">
                <a:tc>
                  <a:txBody>
                    <a:bodyPr/>
                    <a:lstStyle/>
                    <a:p>
                      <a:pPr indent="0" lvl="0" marL="0" rtl="0" algn="ctr">
                        <a:spcBef>
                          <a:spcPts val="0"/>
                        </a:spcBef>
                        <a:spcAft>
                          <a:spcPts val="0"/>
                        </a:spcAft>
                        <a:buNone/>
                      </a:pPr>
                      <a:r>
                        <a:rPr lang="en-US"/>
                        <a:t>22</a:t>
                      </a:r>
                      <a:endParaRPr/>
                    </a:p>
                  </a:txBody>
                  <a:tcPr marT="91425" marB="91425" marR="91425" marL="91425"/>
                </a:tc>
                <a:tc>
                  <a:txBody>
                    <a:bodyPr/>
                    <a:lstStyle/>
                    <a:p>
                      <a:pPr indent="0" lvl="0" marL="0" rtl="0" algn="ctr">
                        <a:spcBef>
                          <a:spcPts val="0"/>
                        </a:spcBef>
                        <a:spcAft>
                          <a:spcPts val="0"/>
                        </a:spcAft>
                        <a:buNone/>
                      </a:pPr>
                      <a:r>
                        <a:rPr lang="en-US"/>
                        <a:t>XBEE radios shall have their NETID/PANID set to their team number.</a:t>
                      </a:r>
                      <a:endParaRPr/>
                    </a:p>
                  </a:txBody>
                  <a:tcPr marT="91425" marB="91425" marR="91425" marL="91425"/>
                </a:tc>
              </a:tr>
              <a:tr h="381000">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XBEE radios shall not use broadcast mode.</a:t>
                      </a:r>
                      <a:endParaRPr/>
                    </a:p>
                  </a:txBody>
                  <a:tcPr marT="91425" marB="91425" marR="91425" marL="91425"/>
                </a:tc>
              </a:tr>
              <a:tr h="381000">
                <a:tc>
                  <a:txBody>
                    <a:bodyPr/>
                    <a:lstStyle/>
                    <a:p>
                      <a:pPr indent="0" lvl="0" marL="0" rtl="0" algn="ctr">
                        <a:spcBef>
                          <a:spcPts val="0"/>
                        </a:spcBef>
                        <a:spcAft>
                          <a:spcPts val="0"/>
                        </a:spcAft>
                        <a:buNone/>
                      </a:pPr>
                      <a:r>
                        <a:rPr lang="en-US"/>
                        <a:t>24</a:t>
                      </a:r>
                      <a:endParaRPr/>
                    </a:p>
                  </a:txBody>
                  <a:tcPr marT="91425" marB="91425" marR="91425" marL="91425"/>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tc>
              </a:tr>
              <a:tr h="381000">
                <a:tc>
                  <a:txBody>
                    <a:bodyPr/>
                    <a:lstStyle/>
                    <a:p>
                      <a:pPr indent="0" lvl="0" marL="0" rtl="0" algn="ctr">
                        <a:spcBef>
                          <a:spcPts val="0"/>
                        </a:spcBef>
                        <a:spcAft>
                          <a:spcPts val="0"/>
                        </a:spcAft>
                        <a:buNone/>
                      </a:pPr>
                      <a:r>
                        <a:rPr lang="en-US"/>
                        <a:t>25</a:t>
                      </a:r>
                      <a:endParaRPr/>
                    </a:p>
                  </a:txBody>
                  <a:tcPr marT="91425" marB="91425" marR="91425" marL="91425"/>
                </a:tc>
                <a:tc>
                  <a:txBody>
                    <a:bodyPr/>
                    <a:lstStyle/>
                    <a:p>
                      <a:pPr indent="0" lvl="0" marL="0" rtl="0" algn="ctr">
                        <a:spcBef>
                          <a:spcPts val="0"/>
                        </a:spcBef>
                        <a:spcAft>
                          <a:spcPts val="0"/>
                        </a:spcAft>
                        <a:buNone/>
                      </a:pPr>
                      <a:r>
                        <a:rPr lang="en-US"/>
                        <a:t>The container shall include electronics and mechanisms to release the science payload on a tether.</a:t>
                      </a:r>
                      <a:endParaRPr/>
                    </a:p>
                  </a:txBody>
                  <a:tcPr marT="91425" marB="91425" marR="91425" marL="91425"/>
                </a:tc>
              </a:tr>
              <a:tr h="381000">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The container shall include a GPS sensor to track its position.</a:t>
                      </a:r>
                      <a:endParaRPr/>
                    </a:p>
                  </a:txBody>
                  <a:tcPr marT="91425" marB="91425" marR="91425" marL="91425"/>
                </a:tc>
              </a:tr>
              <a:tr h="381000">
                <a:tc>
                  <a:txBody>
                    <a:bodyPr/>
                    <a:lstStyle/>
                    <a:p>
                      <a:pPr indent="0" lvl="0" marL="0" rtl="0" algn="ctr">
                        <a:spcBef>
                          <a:spcPts val="0"/>
                        </a:spcBef>
                        <a:spcAft>
                          <a:spcPts val="0"/>
                        </a:spcAft>
                        <a:buNone/>
                      </a:pPr>
                      <a:r>
                        <a:rPr lang="en-US"/>
                        <a:t>27</a:t>
                      </a:r>
                      <a:endParaRPr/>
                    </a:p>
                  </a:txBody>
                  <a:tcPr marT="91425" marB="91425" marR="91425" marL="91425"/>
                </a:tc>
                <a:tc>
                  <a:txBody>
                    <a:bodyPr/>
                    <a:lstStyle/>
                    <a:p>
                      <a:pPr indent="0" lvl="0" marL="0" rtl="0" algn="ctr">
                        <a:spcBef>
                          <a:spcPts val="0"/>
                        </a:spcBef>
                        <a:spcAft>
                          <a:spcPts val="0"/>
                        </a:spcAft>
                        <a:buNone/>
                      </a:pPr>
                      <a:r>
                        <a:rPr lang="en-US"/>
                        <a:t>The container shall include a pressure sensor to measure altitude.</a:t>
                      </a:r>
                      <a:endParaRPr/>
                    </a:p>
                  </a:txBody>
                  <a:tcPr marT="91425" marB="91425" marR="91425" marL="91425"/>
                </a:tc>
              </a:tr>
              <a:tr h="381000">
                <a:tc>
                  <a:txBody>
                    <a:bodyPr/>
                    <a:lstStyle/>
                    <a:p>
                      <a:pPr indent="0" lvl="0" marL="0" rtl="0" algn="ctr">
                        <a:spcBef>
                          <a:spcPts val="0"/>
                        </a:spcBef>
                        <a:spcAft>
                          <a:spcPts val="0"/>
                        </a:spcAft>
                        <a:buNone/>
                      </a:pPr>
                      <a:r>
                        <a:rPr lang="en-US"/>
                        <a:t>28</a:t>
                      </a:r>
                      <a:endParaRPr/>
                    </a:p>
                  </a:txBody>
                  <a:tcPr marT="91425" marB="91425" marR="91425" marL="91425"/>
                </a:tc>
                <a:tc>
                  <a:txBody>
                    <a:bodyPr/>
                    <a:lstStyle/>
                    <a:p>
                      <a:pPr indent="0" lvl="0" marL="0" rtl="0" algn="ctr">
                        <a:spcBef>
                          <a:spcPts val="0"/>
                        </a:spcBef>
                        <a:spcAft>
                          <a:spcPts val="0"/>
                        </a:spcAft>
                        <a:buNone/>
                      </a:pPr>
                      <a:r>
                        <a:rPr lang="en-US"/>
                        <a:t>The container shall measure its battery voltage.</a:t>
                      </a:r>
                      <a:endParaRPr/>
                    </a:p>
                  </a:txBody>
                  <a:tcPr marT="91425" marB="91425" marR="91425" marL="91425"/>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0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sz="2200"/>
              <a:t>Container</a:t>
            </a:r>
            <a:r>
              <a:rPr b="1" i="0" lang="en-US" sz="2200" u="none" cap="none" strike="noStrike">
                <a:solidFill>
                  <a:schemeClr val="accent2"/>
                </a:solidFill>
                <a:latin typeface="Arial"/>
                <a:ea typeface="Arial"/>
                <a:cs typeface="Arial"/>
                <a:sym typeface="Arial"/>
              </a:rPr>
              <a:t> Power</a:t>
            </a:r>
            <a:r>
              <a:rPr lang="en-US" sz="2200"/>
              <a:t> </a:t>
            </a:r>
            <a:r>
              <a:rPr b="1" i="0" lang="en-US" sz="2200" u="none" cap="none" strike="noStrike">
                <a:solidFill>
                  <a:schemeClr val="accent2"/>
                </a:solidFill>
                <a:latin typeface="Arial"/>
                <a:ea typeface="Arial"/>
                <a:cs typeface="Arial"/>
                <a:sym typeface="Arial"/>
              </a:rPr>
              <a:t>Trade &amp; Selection (1 of 2)</a:t>
            </a:r>
            <a:endParaRPr sz="2200"/>
          </a:p>
        </p:txBody>
      </p:sp>
      <p:sp>
        <p:nvSpPr>
          <p:cNvPr id="1199" name="Google Shape;1199;p10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00" name="Google Shape;1200;p10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01" name="Google Shape;1201;p103"/>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202" name="Google Shape;1202;p10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03" name="Google Shape;1203;p103"/>
          <p:cNvGraphicFramePr/>
          <p:nvPr/>
        </p:nvGraphicFramePr>
        <p:xfrm>
          <a:off x="241700" y="1114625"/>
          <a:ext cx="3000000" cy="3000000"/>
        </p:xfrm>
        <a:graphic>
          <a:graphicData uri="http://schemas.openxmlformats.org/drawingml/2006/table">
            <a:tbl>
              <a:tblPr>
                <a:noFill/>
                <a:tableStyleId>{3B52752B-B22B-4D12-ACF0-D3FAC1B839AE}</a:tableStyleId>
              </a:tblPr>
              <a:tblGrid>
                <a:gridCol w="531775"/>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NO</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a:t>
                      </a:r>
                      <a:r>
                        <a:rPr b="1" lang="en-US"/>
                        <a:t>Continuous</a:t>
                      </a:r>
                      <a:r>
                        <a:rPr b="1" lang="en-US"/>
                        <a:t>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700"/>
                        </a:spcBef>
                        <a:spcAft>
                          <a:spcPts val="500"/>
                        </a:spcAft>
                        <a:buNone/>
                      </a:pPr>
                      <a:r>
                        <a:rPr lang="en-US">
                          <a:solidFill>
                            <a:schemeClr val="dk1"/>
                          </a:solidFill>
                          <a:highlight>
                            <a:srgbClr val="F8F8F8"/>
                          </a:highlight>
                          <a:latin typeface="Roboto"/>
                          <a:ea typeface="Roboto"/>
                          <a:cs typeface="Roboto"/>
                          <a:sym typeface="Roboto"/>
                        </a:rPr>
                        <a:t>Olight 14500</a:t>
                      </a:r>
                      <a:endParaRPr/>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46.6</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5.99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262626"/>
                          </a:solidFill>
                          <a:highlight>
                            <a:srgbClr val="FFFFFF"/>
                          </a:highlight>
                        </a:rPr>
                        <a:t>Samsung 20S 18650 Battery</a:t>
                      </a:r>
                      <a:endParaRPr/>
                    </a:p>
                  </a:txBody>
                  <a:tcPr marT="91425" marB="91425" marR="91425" marL="91425"/>
                </a:tc>
                <a:tc>
                  <a:txBody>
                    <a:bodyPr/>
                    <a:lstStyle/>
                    <a:p>
                      <a:pPr indent="0" lvl="0" marL="0" rtl="0" algn="ctr">
                        <a:spcBef>
                          <a:spcPts val="0"/>
                        </a:spcBef>
                        <a:spcAft>
                          <a:spcPts val="0"/>
                        </a:spcAft>
                        <a:buNone/>
                      </a:pPr>
                      <a:r>
                        <a:rPr lang="en-US"/>
                        <a:t>Lithium</a:t>
                      </a:r>
                      <a:endParaRPr/>
                    </a:p>
                    <a:p>
                      <a:pPr indent="0" lvl="0" marL="0" rtl="0" algn="ctr">
                        <a:spcBef>
                          <a:spcPts val="0"/>
                        </a:spcBef>
                        <a:spcAft>
                          <a:spcPts val="0"/>
                        </a:spcAft>
                        <a:buNone/>
                      </a:pPr>
                      <a:r>
                        <a:rPr lang="en-US"/>
                        <a:t>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2000</a:t>
                      </a:r>
                      <a:endParaRPr/>
                    </a:p>
                  </a:txBody>
                  <a:tcPr marT="91425" marB="91425" marR="91425" marL="91425"/>
                </a:tc>
                <a:tc>
                  <a:txBody>
                    <a:bodyPr/>
                    <a:lstStyle/>
                    <a:p>
                      <a:pPr indent="0" lvl="0" marL="0" rtl="0" algn="ctr">
                        <a:spcBef>
                          <a:spcPts val="0"/>
                        </a:spcBef>
                        <a:spcAft>
                          <a:spcPts val="0"/>
                        </a:spcAft>
                        <a:buNone/>
                      </a:pPr>
                      <a:r>
                        <a:rPr lang="en-US"/>
                        <a:t>46</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5.99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262626"/>
                          </a:solidFill>
                          <a:highlight>
                            <a:srgbClr val="FFFFFF"/>
                          </a:highlight>
                        </a:rPr>
                        <a:t>Samsung 30Q 18650 Battery</a:t>
                      </a:r>
                      <a:endParaRPr sz="500"/>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7.99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72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9V</a:t>
                      </a:r>
                      <a:endParaRPr/>
                    </a:p>
                  </a:txBody>
                  <a:tcPr marT="91425" marB="91425" marR="91425" marL="91425"/>
                </a:tc>
                <a:tc>
                  <a:txBody>
                    <a:bodyPr/>
                    <a:lstStyle/>
                    <a:p>
                      <a:pPr indent="0" lvl="0" marL="0" rtl="0" algn="ctr">
                        <a:spcBef>
                          <a:spcPts val="0"/>
                        </a:spcBef>
                        <a:spcAft>
                          <a:spcPts val="0"/>
                        </a:spcAft>
                        <a:buNone/>
                      </a:pPr>
                      <a:r>
                        <a:rPr lang="en-US"/>
                        <a:t>Alkaline</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310</a:t>
                      </a:r>
                      <a:endParaRPr/>
                    </a:p>
                  </a:txBody>
                  <a:tcPr marT="91425" marB="91425" marR="91425" marL="91425"/>
                </a:tc>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0.7</a:t>
                      </a:r>
                      <a:endParaRPr/>
                    </a:p>
                  </a:txBody>
                  <a:tcPr marT="91425" marB="91425" marR="91425" marL="91425"/>
                </a:tc>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1204" name="Google Shape;1204;p103"/>
          <p:cNvPicPr preferRelativeResize="0"/>
          <p:nvPr/>
        </p:nvPicPr>
        <p:blipFill>
          <a:blip r:embed="rId3">
            <a:alphaModFix/>
          </a:blip>
          <a:stretch>
            <a:fillRect/>
          </a:stretch>
        </p:blipFill>
        <p:spPr>
          <a:xfrm>
            <a:off x="7251050" y="4768204"/>
            <a:ext cx="757950" cy="1453849"/>
          </a:xfrm>
          <a:prstGeom prst="rect">
            <a:avLst/>
          </a:prstGeom>
          <a:noFill/>
          <a:ln>
            <a:noFill/>
          </a:ln>
        </p:spPr>
      </p:pic>
      <p:pic>
        <p:nvPicPr>
          <p:cNvPr id="1205" name="Google Shape;1205;p103"/>
          <p:cNvPicPr preferRelativeResize="0"/>
          <p:nvPr/>
        </p:nvPicPr>
        <p:blipFill>
          <a:blip r:embed="rId4">
            <a:alphaModFix/>
          </a:blip>
          <a:stretch>
            <a:fillRect/>
          </a:stretch>
        </p:blipFill>
        <p:spPr>
          <a:xfrm>
            <a:off x="501950" y="5155850"/>
            <a:ext cx="1765501" cy="1129775"/>
          </a:xfrm>
          <a:prstGeom prst="rect">
            <a:avLst/>
          </a:prstGeom>
          <a:noFill/>
          <a:ln>
            <a:noFill/>
          </a:ln>
        </p:spPr>
      </p:pic>
      <p:pic>
        <p:nvPicPr>
          <p:cNvPr id="1206" name="Google Shape;1206;p103"/>
          <p:cNvPicPr preferRelativeResize="0"/>
          <p:nvPr/>
        </p:nvPicPr>
        <p:blipFill>
          <a:blip r:embed="rId5">
            <a:alphaModFix/>
          </a:blip>
          <a:stretch>
            <a:fillRect/>
          </a:stretch>
        </p:blipFill>
        <p:spPr>
          <a:xfrm>
            <a:off x="2905750" y="4831762"/>
            <a:ext cx="1546320" cy="1453850"/>
          </a:xfrm>
          <a:prstGeom prst="rect">
            <a:avLst/>
          </a:prstGeom>
          <a:noFill/>
          <a:ln>
            <a:noFill/>
          </a:ln>
        </p:spPr>
      </p:pic>
      <p:pic>
        <p:nvPicPr>
          <p:cNvPr id="1207" name="Google Shape;1207;p103"/>
          <p:cNvPicPr preferRelativeResize="0"/>
          <p:nvPr/>
        </p:nvPicPr>
        <p:blipFill>
          <a:blip r:embed="rId6">
            <a:alphaModFix/>
          </a:blip>
          <a:stretch>
            <a:fillRect/>
          </a:stretch>
        </p:blipFill>
        <p:spPr>
          <a:xfrm>
            <a:off x="5082424" y="4840602"/>
            <a:ext cx="1546325" cy="1381448"/>
          </a:xfrm>
          <a:prstGeom prst="rect">
            <a:avLst/>
          </a:prstGeom>
          <a:noFill/>
          <a:ln>
            <a:noFill/>
          </a:ln>
        </p:spPr>
      </p:pic>
      <p:sp>
        <p:nvSpPr>
          <p:cNvPr id="1208" name="Google Shape;1208;p103"/>
          <p:cNvSpPr txBox="1"/>
          <p:nvPr/>
        </p:nvSpPr>
        <p:spPr>
          <a:xfrm>
            <a:off x="47017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a:t>
            </a:r>
            <a:endParaRPr b="1" sz="1600"/>
          </a:p>
        </p:txBody>
      </p:sp>
      <p:sp>
        <p:nvSpPr>
          <p:cNvPr id="1209" name="Google Shape;1209;p103"/>
          <p:cNvSpPr txBox="1"/>
          <p:nvPr/>
        </p:nvSpPr>
        <p:spPr>
          <a:xfrm>
            <a:off x="240852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2</a:t>
            </a:r>
            <a:endParaRPr b="1" sz="1600"/>
          </a:p>
        </p:txBody>
      </p:sp>
      <p:sp>
        <p:nvSpPr>
          <p:cNvPr id="1210" name="Google Shape;1210;p103"/>
          <p:cNvSpPr txBox="1"/>
          <p:nvPr/>
        </p:nvSpPr>
        <p:spPr>
          <a:xfrm>
            <a:off x="459320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3</a:t>
            </a:r>
            <a:endParaRPr b="1" sz="1600"/>
          </a:p>
        </p:txBody>
      </p:sp>
      <p:sp>
        <p:nvSpPr>
          <p:cNvPr id="1211" name="Google Shape;1211;p103"/>
          <p:cNvSpPr txBox="1"/>
          <p:nvPr/>
        </p:nvSpPr>
        <p:spPr>
          <a:xfrm>
            <a:off x="676185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a:t>
            </a:r>
            <a:endParaRPr b="1"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4"/>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Container Power Trade &amp; Selection (2 of 2)</a:t>
            </a:r>
            <a:endParaRPr/>
          </a:p>
        </p:txBody>
      </p:sp>
      <p:sp>
        <p:nvSpPr>
          <p:cNvPr id="1218" name="Google Shape;1218;p10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219" name="Google Shape;1219;p104"/>
          <p:cNvSpPr txBox="1"/>
          <p:nvPr/>
        </p:nvSpPr>
        <p:spPr>
          <a:xfrm>
            <a:off x="145925" y="1005200"/>
            <a:ext cx="32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Power Source Selection</a:t>
            </a:r>
            <a:endParaRPr b="1" sz="1800"/>
          </a:p>
        </p:txBody>
      </p:sp>
      <p:pic>
        <p:nvPicPr>
          <p:cNvPr id="1220" name="Google Shape;1220;p104"/>
          <p:cNvPicPr preferRelativeResize="0"/>
          <p:nvPr/>
        </p:nvPicPr>
        <p:blipFill>
          <a:blip r:embed="rId3">
            <a:alphaModFix/>
          </a:blip>
          <a:stretch>
            <a:fillRect/>
          </a:stretch>
        </p:blipFill>
        <p:spPr>
          <a:xfrm>
            <a:off x="293950" y="2401588"/>
            <a:ext cx="2754050" cy="2460400"/>
          </a:xfrm>
          <a:prstGeom prst="rect">
            <a:avLst/>
          </a:prstGeom>
          <a:noFill/>
          <a:ln>
            <a:noFill/>
          </a:ln>
        </p:spPr>
      </p:pic>
      <p:cxnSp>
        <p:nvCxnSpPr>
          <p:cNvPr id="1221" name="Google Shape;1221;p104"/>
          <p:cNvCxnSpPr/>
          <p:nvPr/>
        </p:nvCxnSpPr>
        <p:spPr>
          <a:xfrm>
            <a:off x="145925" y="1572625"/>
            <a:ext cx="8236200" cy="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104"/>
          <p:cNvCxnSpPr/>
          <p:nvPr/>
        </p:nvCxnSpPr>
        <p:spPr>
          <a:xfrm>
            <a:off x="145925" y="2162750"/>
            <a:ext cx="8236200" cy="0"/>
          </a:xfrm>
          <a:prstGeom prst="straightConnector1">
            <a:avLst/>
          </a:prstGeom>
          <a:noFill/>
          <a:ln cap="flat" cmpd="sng" w="9525">
            <a:solidFill>
              <a:schemeClr val="dk2"/>
            </a:solidFill>
            <a:prstDash val="solid"/>
            <a:round/>
            <a:headEnd len="med" w="med" type="none"/>
            <a:tailEnd len="med" w="med" type="none"/>
          </a:ln>
        </p:spPr>
      </p:cxnSp>
      <p:sp>
        <p:nvSpPr>
          <p:cNvPr id="1223" name="Google Shape;1223;p104"/>
          <p:cNvSpPr txBox="1"/>
          <p:nvPr/>
        </p:nvSpPr>
        <p:spPr>
          <a:xfrm>
            <a:off x="211900" y="1636850"/>
            <a:ext cx="817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Selected Battery: 		</a:t>
            </a:r>
            <a:r>
              <a:rPr b="1" lang="en-US" sz="1800">
                <a:solidFill>
                  <a:srgbClr val="0000FF"/>
                </a:solidFill>
                <a:highlight>
                  <a:srgbClr val="FFFFFF"/>
                </a:highlight>
              </a:rPr>
              <a:t>Samsung 30Q 18650 Battery</a:t>
            </a:r>
            <a:endParaRPr b="1" sz="2200">
              <a:solidFill>
                <a:srgbClr val="0000FF"/>
              </a:solidFill>
            </a:endParaRPr>
          </a:p>
        </p:txBody>
      </p:sp>
      <p:graphicFrame>
        <p:nvGraphicFramePr>
          <p:cNvPr id="1224" name="Google Shape;1224;p104"/>
          <p:cNvGraphicFramePr/>
          <p:nvPr/>
        </p:nvGraphicFramePr>
        <p:xfrm>
          <a:off x="3636500" y="2226950"/>
          <a:ext cx="3000000" cy="3000000"/>
        </p:xfrm>
        <a:graphic>
          <a:graphicData uri="http://schemas.openxmlformats.org/drawingml/2006/table">
            <a:tbl>
              <a:tblPr>
                <a:noFill/>
                <a:tableStyleId>{3B52752B-B22B-4D12-ACF0-D3FAC1B839AE}</a:tableStyleId>
              </a:tblPr>
              <a:tblGrid>
                <a:gridCol w="5050300"/>
              </a:tblGrid>
              <a:tr h="424775">
                <a:tc>
                  <a:txBody>
                    <a:bodyPr/>
                    <a:lstStyle/>
                    <a:p>
                      <a:pPr indent="0" lvl="0" marL="0" rtl="0" algn="l">
                        <a:spcBef>
                          <a:spcPts val="0"/>
                        </a:spcBef>
                        <a:spcAft>
                          <a:spcPts val="0"/>
                        </a:spcAft>
                        <a:buNone/>
                      </a:pPr>
                      <a:r>
                        <a:rPr b="1" lang="en-US" sz="1600"/>
                        <a:t>Reasons</a:t>
                      </a:r>
                      <a:endParaRPr b="1" sz="1600"/>
                    </a:p>
                  </a:txBody>
                  <a:tcPr marT="91425" marB="91425" marR="91425" marL="91425">
                    <a:solidFill>
                      <a:srgbClr val="FFFF00"/>
                    </a:solidFill>
                  </a:tcPr>
                </a:tc>
              </a:tr>
              <a:tr h="424775">
                <a:tc>
                  <a:txBody>
                    <a:bodyPr/>
                    <a:lstStyle/>
                    <a:p>
                      <a:pPr indent="-317500" lvl="0" marL="457200" rtl="0" algn="l">
                        <a:spcBef>
                          <a:spcPts val="0"/>
                        </a:spcBef>
                        <a:spcAft>
                          <a:spcPts val="0"/>
                        </a:spcAft>
                        <a:buSzPts val="1400"/>
                        <a:buChar char="●"/>
                      </a:pPr>
                      <a:r>
                        <a:rPr lang="en-US"/>
                        <a:t>Available in our Country</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Rechargeable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solidFill>
                            <a:schemeClr val="dk1"/>
                          </a:solidFill>
                          <a:highlight>
                            <a:srgbClr val="FFFFFF"/>
                          </a:highlight>
                        </a:rPr>
                        <a:t>High discharge rate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It has capability to deliver enough  current  and power for the container</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sz="1350">
                          <a:solidFill>
                            <a:schemeClr val="dk1"/>
                          </a:solidFill>
                          <a:highlight>
                            <a:srgbClr val="FFFFFF"/>
                          </a:highlight>
                        </a:rPr>
                        <a:t>Relatively Light</a:t>
                      </a:r>
                      <a:endParaRPr/>
                    </a:p>
                  </a:txBody>
                  <a:tcPr marT="91425" marB="91425" marR="91425" marL="91425"/>
                </a:tc>
              </a:tr>
            </a:tbl>
          </a:graphicData>
        </a:graphic>
      </p:graphicFrame>
      <p:sp>
        <p:nvSpPr>
          <p:cNvPr id="1225" name="Google Shape;1225;p104"/>
          <p:cNvSpPr txBox="1"/>
          <p:nvPr/>
        </p:nvSpPr>
        <p:spPr>
          <a:xfrm>
            <a:off x="399300" y="5019775"/>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a:t>
            </a:r>
            <a:r>
              <a:rPr b="1" lang="en-US" sz="1500"/>
              <a:t>Samsung 30Q 18650 Battery will be used in SERIE configuration, </a:t>
            </a:r>
            <a:r>
              <a:rPr b="1" lang="en-US" sz="1500"/>
              <a:t>where we will obtain 7.2V of Nominal Voltage and 3000mAh of Nominal Current.</a:t>
            </a:r>
            <a:endParaRPr b="1" sz="1500"/>
          </a:p>
        </p:txBody>
      </p:sp>
      <p:sp>
        <p:nvSpPr>
          <p:cNvPr id="1226" name="Google Shape;1226;p104"/>
          <p:cNvSpPr txBox="1"/>
          <p:nvPr/>
        </p:nvSpPr>
        <p:spPr>
          <a:xfrm>
            <a:off x="399300" y="5723750"/>
            <a:ext cx="83454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Both Samsung 30Q 18650 will mounted on container using battery socket</a:t>
            </a:r>
            <a:endParaRPr b="1" sz="15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32" name="Google Shape;1232;p10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33" name="Google Shape;1233;p10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Power Budget (1 of 2)</a:t>
            </a:r>
            <a:endParaRPr/>
          </a:p>
        </p:txBody>
      </p:sp>
      <p:sp>
        <p:nvSpPr>
          <p:cNvPr id="1234" name="Google Shape;1234;p10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235" name="Google Shape;1235;p10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36" name="Google Shape;1236;p105"/>
          <p:cNvGraphicFramePr/>
          <p:nvPr/>
        </p:nvGraphicFramePr>
        <p:xfrm>
          <a:off x="221763" y="1113563"/>
          <a:ext cx="3000000" cy="3000000"/>
        </p:xfrm>
        <a:graphic>
          <a:graphicData uri="http://schemas.openxmlformats.org/drawingml/2006/table">
            <a:tbl>
              <a:tblPr>
                <a:noFill/>
                <a:tableStyleId>{3B52752B-B22B-4D12-ACF0-D3FAC1B839AE}</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a:t>
                      </a:r>
                      <a:r>
                        <a:rPr lang="en-US"/>
                        <a:t>Cycles</a:t>
                      </a:r>
                      <a:r>
                        <a:rPr lang="en-US"/>
                        <a:t>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a:t>
                      </a:r>
                      <a:r>
                        <a:rPr lang="en-US" sz="1300"/>
                        <a:t>ower</a:t>
                      </a:r>
                      <a:r>
                        <a:rPr lang="en-US" sz="1300"/>
                        <a:t>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Servo SG90 N°1</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Servo SG90 N°2</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285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Arduino Mega 2560 Mini</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0.51</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0.0051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Modulo Xbee</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0.1518</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Adafruit Ultimate GPS</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8705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10 DOF IMU Sensor </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Step Up XY-016</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0.385</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369275">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AMS1117</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9275">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Buzzer</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500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06"/>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Container Power Budget (2 of 2)</a:t>
            </a:r>
            <a:endParaRPr/>
          </a:p>
        </p:txBody>
      </p:sp>
      <p:sp>
        <p:nvSpPr>
          <p:cNvPr id="1243" name="Google Shape;1243;p10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244" name="Google Shape;1244;p106"/>
          <p:cNvGraphicFramePr/>
          <p:nvPr/>
        </p:nvGraphicFramePr>
        <p:xfrm>
          <a:off x="2877763" y="1280825"/>
          <a:ext cx="3000000" cy="3000000"/>
        </p:xfrm>
        <a:graphic>
          <a:graphicData uri="http://schemas.openxmlformats.org/drawingml/2006/table">
            <a:tbl>
              <a:tblPr>
                <a:noFill/>
                <a:tableStyleId>{3B52752B-B22B-4D12-ACF0-D3FAC1B839AE}</a:tableStyleId>
              </a:tblPr>
              <a:tblGrid>
                <a:gridCol w="3388475"/>
              </a:tblGrid>
              <a:tr h="396200">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1.4259 Wh</a:t>
                      </a:r>
                      <a:endParaRPr b="1"/>
                    </a:p>
                  </a:txBody>
                  <a:tcPr marT="91425" marB="91425" marR="91425" marL="91425"/>
                </a:tc>
              </a:tr>
            </a:tbl>
          </a:graphicData>
        </a:graphic>
      </p:graphicFrame>
      <p:graphicFrame>
        <p:nvGraphicFramePr>
          <p:cNvPr id="1245" name="Google Shape;1245;p106"/>
          <p:cNvGraphicFramePr/>
          <p:nvPr/>
        </p:nvGraphicFramePr>
        <p:xfrm>
          <a:off x="952500" y="2529200"/>
          <a:ext cx="3000000" cy="3000000"/>
        </p:xfrm>
        <a:graphic>
          <a:graphicData uri="http://schemas.openxmlformats.org/drawingml/2006/table">
            <a:tbl>
              <a:tblPr>
                <a:noFill/>
                <a:tableStyleId>{3B52752B-B22B-4D12-ACF0-D3FAC1B839AE}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10.8Wh</a:t>
                      </a:r>
                      <a:endParaRPr b="1"/>
                    </a:p>
                  </a:txBody>
                  <a:tcPr marT="91425" marB="91425" marR="91425" marL="91425"/>
                </a:tc>
              </a:tr>
            </a:tbl>
          </a:graphicData>
        </a:graphic>
      </p:graphicFrame>
      <p:graphicFrame>
        <p:nvGraphicFramePr>
          <p:cNvPr id="1246" name="Google Shape;1246;p106"/>
          <p:cNvGraphicFramePr/>
          <p:nvPr/>
        </p:nvGraphicFramePr>
        <p:xfrm>
          <a:off x="2387350" y="3874850"/>
          <a:ext cx="3000000" cy="3000000"/>
        </p:xfrm>
        <a:graphic>
          <a:graphicData uri="http://schemas.openxmlformats.org/drawingml/2006/table">
            <a:tbl>
              <a:tblPr>
                <a:noFill/>
                <a:tableStyleId>{3B52752B-B22B-4D12-ACF0-D3FAC1B839AE}</a:tableStyleId>
              </a:tblPr>
              <a:tblGrid>
                <a:gridCol w="43693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10.8 Wh - 1.4259 Wh = 9,3741 Wh (Margin 86.8%)</a:t>
                      </a:r>
                      <a:endParaRPr b="1"/>
                    </a:p>
                  </a:txBody>
                  <a:tcPr marT="91425" marB="91425" marR="91425" marL="91425"/>
                </a:tc>
              </a:tr>
            </a:tbl>
          </a:graphicData>
        </a:graphic>
      </p:graphicFrame>
      <p:sp>
        <p:nvSpPr>
          <p:cNvPr id="1247" name="Google Shape;1247;p106"/>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a:t>
            </a:r>
            <a:r>
              <a:rPr b="1" lang="en-US" sz="1600"/>
              <a:t>through</a:t>
            </a:r>
            <a:r>
              <a:rPr b="1" lang="en-US" sz="1600"/>
              <a:t> the flight</a:t>
            </a:r>
            <a:endParaRPr b="1" sz="1600"/>
          </a:p>
        </p:txBody>
      </p:sp>
      <p:graphicFrame>
        <p:nvGraphicFramePr>
          <p:cNvPr id="1248" name="Google Shape;1248;p106"/>
          <p:cNvGraphicFramePr/>
          <p:nvPr/>
        </p:nvGraphicFramePr>
        <p:xfrm>
          <a:off x="166125" y="5641050"/>
          <a:ext cx="3000000" cy="3000000"/>
        </p:xfrm>
        <a:graphic>
          <a:graphicData uri="http://schemas.openxmlformats.org/drawingml/2006/table">
            <a:tbl>
              <a:tblPr>
                <a:noFill/>
                <a:tableStyleId>{3B52752B-B22B-4D12-ACF0-D3FAC1B839AE}</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107"/>
          <p:cNvPicPr preferRelativeResize="0"/>
          <p:nvPr/>
        </p:nvPicPr>
        <p:blipFill>
          <a:blip r:embed="rId3">
            <a:alphaModFix/>
          </a:blip>
          <a:stretch>
            <a:fillRect/>
          </a:stretch>
        </p:blipFill>
        <p:spPr>
          <a:xfrm>
            <a:off x="7385525" y="5821379"/>
            <a:ext cx="419100" cy="300175"/>
          </a:xfrm>
          <a:prstGeom prst="rect">
            <a:avLst/>
          </a:prstGeom>
          <a:noFill/>
          <a:ln>
            <a:noFill/>
          </a:ln>
        </p:spPr>
      </p:pic>
      <p:pic>
        <p:nvPicPr>
          <p:cNvPr id="1254" name="Google Shape;1254;p107"/>
          <p:cNvPicPr preferRelativeResize="0"/>
          <p:nvPr/>
        </p:nvPicPr>
        <p:blipFill>
          <a:blip r:embed="rId3">
            <a:alphaModFix/>
          </a:blip>
          <a:stretch>
            <a:fillRect/>
          </a:stretch>
        </p:blipFill>
        <p:spPr>
          <a:xfrm>
            <a:off x="7385525" y="4846641"/>
            <a:ext cx="419100" cy="300175"/>
          </a:xfrm>
          <a:prstGeom prst="rect">
            <a:avLst/>
          </a:prstGeom>
          <a:noFill/>
          <a:ln>
            <a:noFill/>
          </a:ln>
        </p:spPr>
      </p:pic>
      <p:pic>
        <p:nvPicPr>
          <p:cNvPr id="1255" name="Google Shape;1255;p107"/>
          <p:cNvPicPr preferRelativeResize="0"/>
          <p:nvPr/>
        </p:nvPicPr>
        <p:blipFill>
          <a:blip r:embed="rId3">
            <a:alphaModFix/>
          </a:blip>
          <a:stretch>
            <a:fillRect/>
          </a:stretch>
        </p:blipFill>
        <p:spPr>
          <a:xfrm>
            <a:off x="7385525" y="3978379"/>
            <a:ext cx="419100" cy="300175"/>
          </a:xfrm>
          <a:prstGeom prst="rect">
            <a:avLst/>
          </a:prstGeom>
          <a:noFill/>
          <a:ln>
            <a:noFill/>
          </a:ln>
        </p:spPr>
      </p:pic>
      <p:pic>
        <p:nvPicPr>
          <p:cNvPr id="1256" name="Google Shape;1256;p107"/>
          <p:cNvPicPr preferRelativeResize="0"/>
          <p:nvPr/>
        </p:nvPicPr>
        <p:blipFill>
          <a:blip r:embed="rId3">
            <a:alphaModFix/>
          </a:blip>
          <a:stretch>
            <a:fillRect/>
          </a:stretch>
        </p:blipFill>
        <p:spPr>
          <a:xfrm>
            <a:off x="7385525" y="3110104"/>
            <a:ext cx="419100" cy="300175"/>
          </a:xfrm>
          <a:prstGeom prst="rect">
            <a:avLst/>
          </a:prstGeom>
          <a:noFill/>
          <a:ln>
            <a:noFill/>
          </a:ln>
        </p:spPr>
      </p:pic>
      <p:sp>
        <p:nvSpPr>
          <p:cNvPr id="1257" name="Google Shape;1257;p10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58" name="Google Shape;1258;p10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59" name="Google Shape;1259;p107"/>
          <p:cNvSpPr txBox="1"/>
          <p:nvPr>
            <p:ph type="title"/>
          </p:nvPr>
        </p:nvSpPr>
        <p:spPr>
          <a:xfrm>
            <a:off x="1600200" y="76200"/>
            <a:ext cx="6117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1260" name="Google Shape;1260;p10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261" name="Google Shape;1261;p10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2" name="Google Shape;1262;p107"/>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Both component are in the container</a:t>
            </a:r>
            <a:endParaRPr b="1"/>
          </a:p>
        </p:txBody>
      </p:sp>
      <p:sp>
        <p:nvSpPr>
          <p:cNvPr id="1263" name="Google Shape;1263;p107"/>
          <p:cNvSpPr/>
          <p:nvPr/>
        </p:nvSpPr>
        <p:spPr>
          <a:xfrm>
            <a:off x="688950" y="276735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264" name="Google Shape;1264;p107"/>
          <p:cNvSpPr/>
          <p:nvPr/>
        </p:nvSpPr>
        <p:spPr>
          <a:xfrm>
            <a:off x="6134825" y="264840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265" name="Google Shape;1265;p107"/>
          <p:cNvSpPr/>
          <p:nvPr/>
        </p:nvSpPr>
        <p:spPr>
          <a:xfrm>
            <a:off x="6134825" y="3516675"/>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266" name="Google Shape;1266;p107"/>
          <p:cNvSpPr/>
          <p:nvPr/>
        </p:nvSpPr>
        <p:spPr>
          <a:xfrm>
            <a:off x="6134825" y="4384963"/>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267" name="Google Shape;1267;p107"/>
          <p:cNvSpPr/>
          <p:nvPr/>
        </p:nvSpPr>
        <p:spPr>
          <a:xfrm>
            <a:off x="6134825" y="5355625"/>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268" name="Google Shape;1268;p107"/>
          <p:cNvCxnSpPr>
            <a:stCxn id="1269" idx="2"/>
            <a:endCxn id="1264" idx="1"/>
          </p:cNvCxnSpPr>
          <p:nvPr/>
        </p:nvCxnSpPr>
        <p:spPr>
          <a:xfrm flipH="1" rot="-5400000">
            <a:off x="5258700" y="2003400"/>
            <a:ext cx="528000" cy="1224000"/>
          </a:xfrm>
          <a:prstGeom prst="bentConnector2">
            <a:avLst/>
          </a:prstGeom>
          <a:noFill/>
          <a:ln cap="flat" cmpd="sng" w="38100">
            <a:solidFill>
              <a:srgbClr val="FF0000"/>
            </a:solidFill>
            <a:prstDash val="solid"/>
            <a:round/>
            <a:headEnd len="med" w="med" type="none"/>
            <a:tailEnd len="med" w="med" type="none"/>
          </a:ln>
        </p:spPr>
      </p:cxnSp>
      <p:cxnSp>
        <p:nvCxnSpPr>
          <p:cNvPr id="1270" name="Google Shape;1270;p107"/>
          <p:cNvCxnSpPr>
            <a:stCxn id="1269" idx="2"/>
            <a:endCxn id="1265" idx="1"/>
          </p:cNvCxnSpPr>
          <p:nvPr/>
        </p:nvCxnSpPr>
        <p:spPr>
          <a:xfrm flipH="1" rot="-5400000">
            <a:off x="4824600" y="2437500"/>
            <a:ext cx="1396200" cy="1224000"/>
          </a:xfrm>
          <a:prstGeom prst="bentConnector2">
            <a:avLst/>
          </a:prstGeom>
          <a:noFill/>
          <a:ln cap="flat" cmpd="sng" w="38100">
            <a:solidFill>
              <a:srgbClr val="FF0000"/>
            </a:solidFill>
            <a:prstDash val="solid"/>
            <a:round/>
            <a:headEnd len="med" w="med" type="none"/>
            <a:tailEnd len="med" w="med" type="none"/>
          </a:ln>
        </p:spPr>
      </p:cxnSp>
      <p:cxnSp>
        <p:nvCxnSpPr>
          <p:cNvPr id="1271" name="Google Shape;1271;p107"/>
          <p:cNvCxnSpPr>
            <a:stCxn id="1269" idx="2"/>
            <a:endCxn id="1266" idx="1"/>
          </p:cNvCxnSpPr>
          <p:nvPr/>
        </p:nvCxnSpPr>
        <p:spPr>
          <a:xfrm flipH="1" rot="-5400000">
            <a:off x="4390500" y="2871600"/>
            <a:ext cx="2264400" cy="1224000"/>
          </a:xfrm>
          <a:prstGeom prst="bentConnector2">
            <a:avLst/>
          </a:prstGeom>
          <a:noFill/>
          <a:ln cap="flat" cmpd="sng" w="38100">
            <a:solidFill>
              <a:srgbClr val="FF0000"/>
            </a:solidFill>
            <a:prstDash val="solid"/>
            <a:round/>
            <a:headEnd len="med" w="med" type="none"/>
            <a:tailEnd len="med" w="med" type="none"/>
          </a:ln>
        </p:spPr>
      </p:cxnSp>
      <p:cxnSp>
        <p:nvCxnSpPr>
          <p:cNvPr id="1272" name="Google Shape;1272;p107"/>
          <p:cNvCxnSpPr>
            <a:stCxn id="1273" idx="3"/>
            <a:endCxn id="1267" idx="1"/>
          </p:cNvCxnSpPr>
          <p:nvPr/>
        </p:nvCxnSpPr>
        <p:spPr>
          <a:xfrm>
            <a:off x="2092650" y="4606525"/>
            <a:ext cx="4042200" cy="980100"/>
          </a:xfrm>
          <a:prstGeom prst="bentConnector3">
            <a:avLst>
              <a:gd fmla="val 50000" name="adj1"/>
            </a:avLst>
          </a:prstGeom>
          <a:noFill/>
          <a:ln cap="flat" cmpd="sng" w="38100">
            <a:solidFill>
              <a:srgbClr val="FF0000"/>
            </a:solidFill>
            <a:prstDash val="solid"/>
            <a:round/>
            <a:headEnd len="med" w="med" type="none"/>
            <a:tailEnd len="med" w="med" type="none"/>
          </a:ln>
        </p:spPr>
      </p:cxnSp>
      <p:cxnSp>
        <p:nvCxnSpPr>
          <p:cNvPr id="1274" name="Google Shape;1274;p107"/>
          <p:cNvCxnSpPr>
            <a:stCxn id="1263" idx="0"/>
            <a:endCxn id="1269" idx="1"/>
          </p:cNvCxnSpPr>
          <p:nvPr/>
        </p:nvCxnSpPr>
        <p:spPr>
          <a:xfrm rot="-5400000">
            <a:off x="2543700" y="1057050"/>
            <a:ext cx="646800" cy="2773800"/>
          </a:xfrm>
          <a:prstGeom prst="bentConnector2">
            <a:avLst/>
          </a:prstGeom>
          <a:noFill/>
          <a:ln cap="flat" cmpd="sng" w="38100">
            <a:solidFill>
              <a:srgbClr val="FF0000"/>
            </a:solidFill>
            <a:prstDash val="solid"/>
            <a:round/>
            <a:headEnd len="med" w="med" type="none"/>
            <a:tailEnd len="med" w="med" type="none"/>
          </a:ln>
        </p:spPr>
      </p:cxnSp>
      <p:sp>
        <p:nvSpPr>
          <p:cNvPr id="1275" name="Google Shape;1275;p107"/>
          <p:cNvSpPr/>
          <p:nvPr/>
        </p:nvSpPr>
        <p:spPr>
          <a:xfrm>
            <a:off x="3363675" y="36450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276" name="Google Shape;1276;p107"/>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1277" name="Google Shape;1277;p107"/>
          <p:cNvPicPr preferRelativeResize="0"/>
          <p:nvPr/>
        </p:nvPicPr>
        <p:blipFill>
          <a:blip r:embed="rId4">
            <a:alphaModFix/>
          </a:blip>
          <a:stretch>
            <a:fillRect/>
          </a:stretch>
        </p:blipFill>
        <p:spPr>
          <a:xfrm>
            <a:off x="119800" y="1889699"/>
            <a:ext cx="1002459" cy="758700"/>
          </a:xfrm>
          <a:prstGeom prst="rect">
            <a:avLst/>
          </a:prstGeom>
          <a:noFill/>
          <a:ln>
            <a:noFill/>
          </a:ln>
        </p:spPr>
      </p:pic>
      <p:pic>
        <p:nvPicPr>
          <p:cNvPr id="1278" name="Google Shape;1278;p107"/>
          <p:cNvPicPr preferRelativeResize="0"/>
          <p:nvPr/>
        </p:nvPicPr>
        <p:blipFill>
          <a:blip r:embed="rId3">
            <a:alphaModFix/>
          </a:blip>
          <a:stretch>
            <a:fillRect/>
          </a:stretch>
        </p:blipFill>
        <p:spPr>
          <a:xfrm>
            <a:off x="1673550" y="4846654"/>
            <a:ext cx="419100" cy="300175"/>
          </a:xfrm>
          <a:prstGeom prst="rect">
            <a:avLst/>
          </a:prstGeom>
          <a:noFill/>
          <a:ln>
            <a:noFill/>
          </a:ln>
        </p:spPr>
      </p:pic>
      <p:pic>
        <p:nvPicPr>
          <p:cNvPr id="1279" name="Google Shape;1279;p107"/>
          <p:cNvPicPr preferRelativeResize="0"/>
          <p:nvPr/>
        </p:nvPicPr>
        <p:blipFill>
          <a:blip r:embed="rId3">
            <a:alphaModFix/>
          </a:blip>
          <a:stretch>
            <a:fillRect/>
          </a:stretch>
        </p:blipFill>
        <p:spPr>
          <a:xfrm>
            <a:off x="1852350" y="3245304"/>
            <a:ext cx="419100" cy="300175"/>
          </a:xfrm>
          <a:prstGeom prst="rect">
            <a:avLst/>
          </a:prstGeom>
          <a:noFill/>
          <a:ln>
            <a:noFill/>
          </a:ln>
        </p:spPr>
      </p:pic>
      <p:pic>
        <p:nvPicPr>
          <p:cNvPr id="1280" name="Google Shape;1280;p107"/>
          <p:cNvPicPr preferRelativeResize="0"/>
          <p:nvPr/>
        </p:nvPicPr>
        <p:blipFill>
          <a:blip r:embed="rId3">
            <a:alphaModFix/>
          </a:blip>
          <a:stretch>
            <a:fillRect/>
          </a:stretch>
        </p:blipFill>
        <p:spPr>
          <a:xfrm>
            <a:off x="5148300" y="2351404"/>
            <a:ext cx="419100" cy="300175"/>
          </a:xfrm>
          <a:prstGeom prst="rect">
            <a:avLst/>
          </a:prstGeom>
          <a:noFill/>
          <a:ln>
            <a:noFill/>
          </a:ln>
        </p:spPr>
      </p:pic>
      <p:pic>
        <p:nvPicPr>
          <p:cNvPr id="1281" name="Google Shape;1281;p107"/>
          <p:cNvPicPr preferRelativeResize="0"/>
          <p:nvPr/>
        </p:nvPicPr>
        <p:blipFill>
          <a:blip r:embed="rId5">
            <a:alphaModFix/>
          </a:blip>
          <a:stretch>
            <a:fillRect/>
          </a:stretch>
        </p:blipFill>
        <p:spPr>
          <a:xfrm>
            <a:off x="5240350" y="1078275"/>
            <a:ext cx="1099200" cy="930112"/>
          </a:xfrm>
          <a:prstGeom prst="rect">
            <a:avLst/>
          </a:prstGeom>
          <a:noFill/>
          <a:ln>
            <a:noFill/>
          </a:ln>
        </p:spPr>
      </p:pic>
      <p:pic>
        <p:nvPicPr>
          <p:cNvPr id="1282" name="Google Shape;1282;p107"/>
          <p:cNvPicPr preferRelativeResize="0"/>
          <p:nvPr/>
        </p:nvPicPr>
        <p:blipFill>
          <a:blip r:embed="rId6">
            <a:alphaModFix/>
          </a:blip>
          <a:stretch>
            <a:fillRect/>
          </a:stretch>
        </p:blipFill>
        <p:spPr>
          <a:xfrm>
            <a:off x="7970991" y="2414620"/>
            <a:ext cx="1002450" cy="853667"/>
          </a:xfrm>
          <a:prstGeom prst="rect">
            <a:avLst/>
          </a:prstGeom>
          <a:noFill/>
          <a:ln>
            <a:noFill/>
          </a:ln>
        </p:spPr>
      </p:pic>
      <p:pic>
        <p:nvPicPr>
          <p:cNvPr id="1283" name="Google Shape;1283;p107"/>
          <p:cNvPicPr preferRelativeResize="0"/>
          <p:nvPr/>
        </p:nvPicPr>
        <p:blipFill>
          <a:blip r:embed="rId6">
            <a:alphaModFix/>
          </a:blip>
          <a:stretch>
            <a:fillRect/>
          </a:stretch>
        </p:blipFill>
        <p:spPr>
          <a:xfrm>
            <a:off x="7970991" y="3441070"/>
            <a:ext cx="1002450" cy="853667"/>
          </a:xfrm>
          <a:prstGeom prst="rect">
            <a:avLst/>
          </a:prstGeom>
          <a:noFill/>
          <a:ln>
            <a:noFill/>
          </a:ln>
        </p:spPr>
      </p:pic>
      <p:pic>
        <p:nvPicPr>
          <p:cNvPr id="1284" name="Google Shape;1284;p107"/>
          <p:cNvPicPr preferRelativeResize="0"/>
          <p:nvPr/>
        </p:nvPicPr>
        <p:blipFill>
          <a:blip r:embed="rId7">
            <a:alphaModFix/>
          </a:blip>
          <a:stretch>
            <a:fillRect/>
          </a:stretch>
        </p:blipFill>
        <p:spPr>
          <a:xfrm>
            <a:off x="8024975" y="4410300"/>
            <a:ext cx="894508" cy="765300"/>
          </a:xfrm>
          <a:prstGeom prst="rect">
            <a:avLst/>
          </a:prstGeom>
          <a:noFill/>
          <a:ln>
            <a:noFill/>
          </a:ln>
        </p:spPr>
      </p:pic>
      <p:pic>
        <p:nvPicPr>
          <p:cNvPr id="1285" name="Google Shape;1285;p107"/>
          <p:cNvPicPr preferRelativeResize="0"/>
          <p:nvPr/>
        </p:nvPicPr>
        <p:blipFill>
          <a:blip r:embed="rId8">
            <a:alphaModFix/>
          </a:blip>
          <a:stretch>
            <a:fillRect/>
          </a:stretch>
        </p:blipFill>
        <p:spPr>
          <a:xfrm>
            <a:off x="7922625" y="5291185"/>
            <a:ext cx="1099200" cy="946077"/>
          </a:xfrm>
          <a:prstGeom prst="rect">
            <a:avLst/>
          </a:prstGeom>
          <a:noFill/>
          <a:ln>
            <a:noFill/>
          </a:ln>
        </p:spPr>
      </p:pic>
      <p:sp>
        <p:nvSpPr>
          <p:cNvPr id="1286" name="Google Shape;1286;p107"/>
          <p:cNvSpPr txBox="1"/>
          <p:nvPr/>
        </p:nvSpPr>
        <p:spPr>
          <a:xfrm>
            <a:off x="3757125" y="2079600"/>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a:t>
            </a:r>
            <a:r>
              <a:rPr b="1" lang="en-US"/>
              <a:t>V</a:t>
            </a:r>
            <a:endParaRPr b="1"/>
          </a:p>
        </p:txBody>
      </p:sp>
      <p:sp>
        <p:nvSpPr>
          <p:cNvPr id="1273" name="Google Shape;1273;p107"/>
          <p:cNvSpPr/>
          <p:nvPr/>
        </p:nvSpPr>
        <p:spPr>
          <a:xfrm>
            <a:off x="868650" y="4375675"/>
            <a:ext cx="12240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AMS 1117</a:t>
            </a:r>
            <a:endParaRPr b="1"/>
          </a:p>
        </p:txBody>
      </p:sp>
      <p:sp>
        <p:nvSpPr>
          <p:cNvPr id="1269" name="Google Shape;1269;p107"/>
          <p:cNvSpPr/>
          <p:nvPr/>
        </p:nvSpPr>
        <p:spPr>
          <a:xfrm>
            <a:off x="4254000" y="188970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287" name="Google Shape;1287;p107"/>
          <p:cNvSpPr txBox="1"/>
          <p:nvPr/>
        </p:nvSpPr>
        <p:spPr>
          <a:xfrm>
            <a:off x="5715750" y="256036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a:t>
            </a:r>
            <a:r>
              <a:rPr b="1" lang="en-US"/>
              <a:t>V</a:t>
            </a:r>
            <a:endParaRPr b="1"/>
          </a:p>
        </p:txBody>
      </p:sp>
      <p:sp>
        <p:nvSpPr>
          <p:cNvPr id="1288" name="Google Shape;1288;p107"/>
          <p:cNvSpPr txBox="1"/>
          <p:nvPr/>
        </p:nvSpPr>
        <p:spPr>
          <a:xfrm>
            <a:off x="5714650" y="33956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289" name="Google Shape;1289;p107"/>
          <p:cNvSpPr txBox="1"/>
          <p:nvPr/>
        </p:nvSpPr>
        <p:spPr>
          <a:xfrm>
            <a:off x="5714650" y="4312038"/>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290" name="Google Shape;1290;p107"/>
          <p:cNvSpPr txBox="1"/>
          <p:nvPr/>
        </p:nvSpPr>
        <p:spPr>
          <a:xfrm>
            <a:off x="5715750" y="525326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a:t>
            </a:r>
            <a:r>
              <a:rPr b="1" lang="en-US"/>
              <a:t>V</a:t>
            </a:r>
            <a:endParaRPr b="1"/>
          </a:p>
        </p:txBody>
      </p:sp>
      <p:pic>
        <p:nvPicPr>
          <p:cNvPr id="1291" name="Google Shape;1291;p107"/>
          <p:cNvPicPr preferRelativeResize="0"/>
          <p:nvPr/>
        </p:nvPicPr>
        <p:blipFill>
          <a:blip r:embed="rId9">
            <a:alphaModFix/>
          </a:blip>
          <a:stretch>
            <a:fillRect/>
          </a:stretch>
        </p:blipFill>
        <p:spPr>
          <a:xfrm>
            <a:off x="3097868" y="2558274"/>
            <a:ext cx="1224000" cy="1008244"/>
          </a:xfrm>
          <a:prstGeom prst="rect">
            <a:avLst/>
          </a:prstGeom>
          <a:noFill/>
          <a:ln>
            <a:noFill/>
          </a:ln>
        </p:spPr>
      </p:pic>
      <p:graphicFrame>
        <p:nvGraphicFramePr>
          <p:cNvPr id="1292" name="Google Shape;1292;p107"/>
          <p:cNvGraphicFramePr/>
          <p:nvPr/>
        </p:nvGraphicFramePr>
        <p:xfrm>
          <a:off x="6506175" y="1053200"/>
          <a:ext cx="3000000" cy="3000000"/>
        </p:xfrm>
        <a:graphic>
          <a:graphicData uri="http://schemas.openxmlformats.org/drawingml/2006/table">
            <a:tbl>
              <a:tblPr>
                <a:noFill/>
                <a:tableStyleId>{3B52752B-B22B-4D12-ACF0-D3FAC1B839AE}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sp>
        <p:nvSpPr>
          <p:cNvPr id="1293" name="Google Shape;1293;p107"/>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294" name="Google Shape;1294;p107"/>
          <p:cNvPicPr preferRelativeResize="0"/>
          <p:nvPr/>
        </p:nvPicPr>
        <p:blipFill>
          <a:blip r:embed="rId3">
            <a:alphaModFix/>
          </a:blip>
          <a:stretch>
            <a:fillRect/>
          </a:stretch>
        </p:blipFill>
        <p:spPr>
          <a:xfrm>
            <a:off x="6597575" y="1497429"/>
            <a:ext cx="419100" cy="300175"/>
          </a:xfrm>
          <a:prstGeom prst="rect">
            <a:avLst/>
          </a:prstGeom>
          <a:noFill/>
          <a:ln>
            <a:noFill/>
          </a:ln>
        </p:spPr>
      </p:pic>
      <p:cxnSp>
        <p:nvCxnSpPr>
          <p:cNvPr id="1295" name="Google Shape;1295;p107"/>
          <p:cNvCxnSpPr/>
          <p:nvPr/>
        </p:nvCxnSpPr>
        <p:spPr>
          <a:xfrm flipH="1" rot="10800000">
            <a:off x="6542675" y="2008363"/>
            <a:ext cx="528900" cy="600"/>
          </a:xfrm>
          <a:prstGeom prst="straightConnector1">
            <a:avLst/>
          </a:prstGeom>
          <a:noFill/>
          <a:ln cap="flat" cmpd="sng" w="38100">
            <a:solidFill>
              <a:srgbClr val="FF0000"/>
            </a:solidFill>
            <a:prstDash val="solid"/>
            <a:round/>
            <a:headEnd len="med" w="med" type="none"/>
            <a:tailEnd len="med" w="med" type="none"/>
          </a:ln>
        </p:spPr>
      </p:cxnSp>
      <p:pic>
        <p:nvPicPr>
          <p:cNvPr id="1296" name="Google Shape;1296;p107"/>
          <p:cNvPicPr preferRelativeResize="0"/>
          <p:nvPr/>
        </p:nvPicPr>
        <p:blipFill>
          <a:blip r:embed="rId10">
            <a:alphaModFix/>
          </a:blip>
          <a:stretch>
            <a:fillRect/>
          </a:stretch>
        </p:blipFill>
        <p:spPr>
          <a:xfrm>
            <a:off x="210511" y="4846674"/>
            <a:ext cx="821027" cy="8536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0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02" name="Google Shape;1302;p10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03" name="Google Shape;1303;p108"/>
          <p:cNvSpPr txBox="1"/>
          <p:nvPr>
            <p:ph type="title"/>
          </p:nvPr>
        </p:nvSpPr>
        <p:spPr>
          <a:xfrm>
            <a:off x="1600200" y="76200"/>
            <a:ext cx="6189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1304" name="Google Shape;1304;p10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305" name="Google Shape;1305;p10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6" name="Google Shape;1306;p108"/>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307" name="Google Shape;1307;p108"/>
          <p:cNvSpPr/>
          <p:nvPr/>
        </p:nvSpPr>
        <p:spPr>
          <a:xfrm>
            <a:off x="6134850" y="4375675"/>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308" name="Google Shape;1308;p108"/>
          <p:cNvCxnSpPr>
            <a:stCxn id="1309" idx="3"/>
            <a:endCxn id="1307" idx="1"/>
          </p:cNvCxnSpPr>
          <p:nvPr/>
        </p:nvCxnSpPr>
        <p:spPr>
          <a:xfrm>
            <a:off x="2672550" y="4606513"/>
            <a:ext cx="3462300" cy="600"/>
          </a:xfrm>
          <a:prstGeom prst="bentConnector3">
            <a:avLst>
              <a:gd fmla="val 50000" name="adj1"/>
            </a:avLst>
          </a:prstGeom>
          <a:noFill/>
          <a:ln cap="flat" cmpd="sng" w="38100">
            <a:solidFill>
              <a:srgbClr val="00B050"/>
            </a:solidFill>
            <a:prstDash val="solid"/>
            <a:round/>
            <a:headEnd len="med" w="med" type="none"/>
            <a:tailEnd len="med" w="med" type="none"/>
          </a:ln>
        </p:spPr>
      </p:cxnSp>
      <p:sp>
        <p:nvSpPr>
          <p:cNvPr id="1310" name="Google Shape;1310;p108"/>
          <p:cNvSpPr/>
          <p:nvPr/>
        </p:nvSpPr>
        <p:spPr>
          <a:xfrm>
            <a:off x="4768800" y="36999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1311" name="Google Shape;1311;p108"/>
          <p:cNvPicPr preferRelativeResize="0"/>
          <p:nvPr/>
        </p:nvPicPr>
        <p:blipFill>
          <a:blip r:embed="rId3">
            <a:alphaModFix/>
          </a:blip>
          <a:stretch>
            <a:fillRect/>
          </a:stretch>
        </p:blipFill>
        <p:spPr>
          <a:xfrm>
            <a:off x="987300" y="3590687"/>
            <a:ext cx="998700" cy="740774"/>
          </a:xfrm>
          <a:prstGeom prst="rect">
            <a:avLst/>
          </a:prstGeom>
          <a:noFill/>
          <a:ln>
            <a:noFill/>
          </a:ln>
        </p:spPr>
      </p:pic>
      <p:pic>
        <p:nvPicPr>
          <p:cNvPr id="1312" name="Google Shape;1312;p108"/>
          <p:cNvPicPr preferRelativeResize="0"/>
          <p:nvPr/>
        </p:nvPicPr>
        <p:blipFill>
          <a:blip r:embed="rId4">
            <a:alphaModFix/>
          </a:blip>
          <a:stretch>
            <a:fillRect/>
          </a:stretch>
        </p:blipFill>
        <p:spPr>
          <a:xfrm>
            <a:off x="8001000" y="4133497"/>
            <a:ext cx="1099200" cy="946077"/>
          </a:xfrm>
          <a:prstGeom prst="rect">
            <a:avLst/>
          </a:prstGeom>
          <a:noFill/>
          <a:ln>
            <a:noFill/>
          </a:ln>
        </p:spPr>
      </p:pic>
      <p:sp>
        <p:nvSpPr>
          <p:cNvPr id="1309" name="Google Shape;1309;p108"/>
          <p:cNvSpPr/>
          <p:nvPr/>
        </p:nvSpPr>
        <p:spPr>
          <a:xfrm>
            <a:off x="300750" y="4375663"/>
            <a:ext cx="2371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313" name="Google Shape;1313;p108"/>
          <p:cNvPicPr preferRelativeResize="0"/>
          <p:nvPr/>
        </p:nvPicPr>
        <p:blipFill>
          <a:blip r:embed="rId5">
            <a:alphaModFix/>
          </a:blip>
          <a:stretch>
            <a:fillRect/>
          </a:stretch>
        </p:blipFill>
        <p:spPr>
          <a:xfrm>
            <a:off x="3277955" y="3456949"/>
            <a:ext cx="1224000" cy="1008244"/>
          </a:xfrm>
          <a:prstGeom prst="rect">
            <a:avLst/>
          </a:prstGeom>
          <a:noFill/>
          <a:ln>
            <a:noFill/>
          </a:ln>
        </p:spPr>
      </p:pic>
      <p:graphicFrame>
        <p:nvGraphicFramePr>
          <p:cNvPr id="1314" name="Google Shape;1314;p108"/>
          <p:cNvGraphicFramePr/>
          <p:nvPr/>
        </p:nvGraphicFramePr>
        <p:xfrm>
          <a:off x="6506175" y="1539575"/>
          <a:ext cx="3000000" cy="3000000"/>
        </p:xfrm>
        <a:graphic>
          <a:graphicData uri="http://schemas.openxmlformats.org/drawingml/2006/table">
            <a:tbl>
              <a:tblPr>
                <a:noFill/>
                <a:tableStyleId>{3B52752B-B22B-4D12-ACF0-D3FAC1B839AE}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sp>
        <p:nvSpPr>
          <p:cNvPr id="1315" name="Google Shape;1315;p108"/>
          <p:cNvSpPr txBox="1"/>
          <p:nvPr/>
        </p:nvSpPr>
        <p:spPr>
          <a:xfrm>
            <a:off x="112225" y="1029650"/>
            <a:ext cx="2371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a:t>
            </a:r>
            <a:r>
              <a:rPr b="1" lang="en-US" sz="1500"/>
              <a:t> DIAGRAM</a:t>
            </a:r>
            <a:endParaRPr b="1" sz="1500"/>
          </a:p>
        </p:txBody>
      </p:sp>
      <p:cxnSp>
        <p:nvCxnSpPr>
          <p:cNvPr id="1316" name="Google Shape;1316;p108"/>
          <p:cNvCxnSpPr/>
          <p:nvPr/>
        </p:nvCxnSpPr>
        <p:spPr>
          <a:xfrm flipH="1" rot="10800000">
            <a:off x="6608000" y="2140088"/>
            <a:ext cx="528900" cy="600"/>
          </a:xfrm>
          <a:prstGeom prst="straightConnector1">
            <a:avLst/>
          </a:prstGeom>
          <a:noFill/>
          <a:ln cap="flat" cmpd="sng" w="38100">
            <a:solidFill>
              <a:srgbClr val="00B050"/>
            </a:solidFill>
            <a:prstDash val="solid"/>
            <a:round/>
            <a:headEnd len="med" w="med" type="none"/>
            <a:tailEnd len="med" w="med" type="none"/>
          </a:ln>
        </p:spPr>
      </p:cxnSp>
      <p:sp>
        <p:nvSpPr>
          <p:cNvPr id="1317" name="Google Shape;1317;p108"/>
          <p:cNvSpPr txBox="1"/>
          <p:nvPr/>
        </p:nvSpPr>
        <p:spPr>
          <a:xfrm>
            <a:off x="228600" y="2975075"/>
            <a:ext cx="25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a:solidFill>
                  <a:schemeClr val="dk1"/>
                </a:solidFill>
              </a:rPr>
              <a:t>This component are in the container</a:t>
            </a:r>
            <a:endParaRPr/>
          </a:p>
        </p:txBody>
      </p:sp>
      <p:sp>
        <p:nvSpPr>
          <p:cNvPr id="1318" name="Google Shape;1318;p108"/>
          <p:cNvSpPr txBox="1"/>
          <p:nvPr/>
        </p:nvSpPr>
        <p:spPr>
          <a:xfrm>
            <a:off x="2847600" y="5586400"/>
            <a:ext cx="4941600" cy="677100"/>
          </a:xfrm>
          <a:prstGeom prst="rect">
            <a:avLst/>
          </a:prstGeom>
          <a:solidFill>
            <a:srgbClr val="FFE5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The Arduino Mega 2560 Mini </a:t>
            </a:r>
            <a:r>
              <a:rPr b="1" lang="en-US" sz="1600"/>
              <a:t>tells the camera</a:t>
            </a:r>
            <a:endParaRPr b="1" sz="1600"/>
          </a:p>
          <a:p>
            <a:pPr indent="0" lvl="0" marL="0" rtl="0" algn="ctr">
              <a:spcBef>
                <a:spcPts val="0"/>
              </a:spcBef>
              <a:spcAft>
                <a:spcPts val="0"/>
              </a:spcAft>
              <a:buNone/>
            </a:pPr>
            <a:r>
              <a:rPr b="1" lang="en-US" sz="1600"/>
              <a:t> when to start recording and when to end</a:t>
            </a:r>
            <a:endParaRPr b="1" sz="16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09"/>
          <p:cNvSpPr txBox="1"/>
          <p:nvPr>
            <p:ph type="title"/>
          </p:nvPr>
        </p:nvSpPr>
        <p:spPr>
          <a:xfrm>
            <a:off x="1600200" y="76200"/>
            <a:ext cx="62757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a:t>
            </a:r>
            <a:r>
              <a:rPr lang="en-US"/>
              <a:t> </a:t>
            </a:r>
            <a:r>
              <a:rPr b="1" i="0" lang="en-US" sz="2400" u="none" cap="none" strike="noStrike">
                <a:solidFill>
                  <a:schemeClr val="accent2"/>
                </a:solidFill>
                <a:latin typeface="Arial"/>
                <a:ea typeface="Arial"/>
                <a:cs typeface="Arial"/>
                <a:sym typeface="Arial"/>
              </a:rPr>
              <a:t>Trade &amp; Selection (1 of 2)</a:t>
            </a:r>
            <a:endParaRPr/>
          </a:p>
        </p:txBody>
      </p:sp>
      <p:sp>
        <p:nvSpPr>
          <p:cNvPr id="1324" name="Google Shape;1324;p10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25" name="Google Shape;1325;p1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26" name="Google Shape;1326;p10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327" name="Google Shape;1327;p10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28" name="Google Shape;1328;p109"/>
          <p:cNvGraphicFramePr/>
          <p:nvPr/>
        </p:nvGraphicFramePr>
        <p:xfrm>
          <a:off x="241700" y="1114625"/>
          <a:ext cx="3000000" cy="3000000"/>
        </p:xfrm>
        <a:graphic>
          <a:graphicData uri="http://schemas.openxmlformats.org/drawingml/2006/table">
            <a:tbl>
              <a:tblPr>
                <a:noFill/>
                <a:tableStyleId>{3B52752B-B22B-4D12-ACF0-D3FAC1B839AE}</a:tableStyleId>
              </a:tblPr>
              <a:tblGrid>
                <a:gridCol w="531775"/>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NO</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Continuous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700"/>
                        </a:spcBef>
                        <a:spcAft>
                          <a:spcPts val="500"/>
                        </a:spcAft>
                        <a:buNone/>
                      </a:pPr>
                      <a:r>
                        <a:rPr lang="en-US"/>
                        <a:t>LIR3048</a:t>
                      </a:r>
                      <a:endParaRPr/>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230</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0.001</a:t>
                      </a:r>
                      <a:endParaRPr/>
                    </a:p>
                  </a:txBody>
                  <a:tcPr marT="91425" marB="91425" marR="91425" marL="91425"/>
                </a:tc>
                <a:tc>
                  <a:txBody>
                    <a:bodyPr/>
                    <a:lstStyle/>
                    <a:p>
                      <a:pPr indent="0" lvl="0" marL="0" rtl="0" algn="ctr">
                        <a:spcBef>
                          <a:spcPts val="0"/>
                        </a:spcBef>
                        <a:spcAft>
                          <a:spcPts val="0"/>
                        </a:spcAft>
                        <a:buNone/>
                      </a:pPr>
                      <a:r>
                        <a:rPr lang="en-US"/>
                        <a:t>3.45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chemeClr val="dk1"/>
                          </a:solidFill>
                          <a:highlight>
                            <a:srgbClr val="FFFFFF"/>
                          </a:highlight>
                        </a:rPr>
                        <a:t>CR123A / 16340</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US"/>
                        <a:t>Lithium</a:t>
                      </a:r>
                      <a:endParaRPr/>
                    </a:p>
                    <a:p>
                      <a:pPr indent="0" lvl="0" marL="0" rtl="0" algn="ctr">
                        <a:spcBef>
                          <a:spcPts val="0"/>
                        </a:spcBef>
                        <a:spcAft>
                          <a:spcPts val="0"/>
                        </a:spcAft>
                        <a:buNone/>
                      </a:pPr>
                      <a:r>
                        <a:rPr lang="en-US"/>
                        <a:t>Ion</a:t>
                      </a:r>
                      <a:endParaRPr/>
                    </a:p>
                  </a:txBody>
                  <a:tcPr marT="91425" marB="91425" marR="91425" marL="91425"/>
                </a:tc>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1800</a:t>
                      </a:r>
                      <a:endParaRPr/>
                    </a:p>
                  </a:txBody>
                  <a:tcPr marT="91425" marB="91425" marR="91425" marL="91425"/>
                </a:tc>
                <a:tc>
                  <a:txBody>
                    <a:bodyPr/>
                    <a:lstStyle/>
                    <a:p>
                      <a:pPr indent="0" lvl="0" marL="0" rtl="0" algn="ctr">
                        <a:spcBef>
                          <a:spcPts val="0"/>
                        </a:spcBef>
                        <a:spcAft>
                          <a:spcPts val="0"/>
                        </a:spcAft>
                        <a:buNone/>
                      </a:pPr>
                      <a:r>
                        <a:rPr lang="en-US"/>
                        <a:t>24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5.87</a:t>
                      </a:r>
                      <a:endParaRPr/>
                    </a:p>
                  </a:txBody>
                  <a:tcPr marT="91425" marB="91425" marR="91425" marL="91425"/>
                </a:tc>
                <a:tc>
                  <a:txBody>
                    <a:bodyPr/>
                    <a:lstStyle/>
                    <a:p>
                      <a:pPr indent="0" lvl="0" marL="0" rtl="0" algn="l">
                        <a:spcBef>
                          <a:spcPts val="0"/>
                        </a:spcBef>
                        <a:spcAft>
                          <a:spcPts val="0"/>
                        </a:spcAft>
                        <a:buNone/>
                      </a:pPr>
                      <a:r>
                        <a:rPr lang="en-US"/>
                        <a:t>Estimate</a:t>
                      </a:r>
                      <a:endParaRPr/>
                    </a:p>
                  </a:txBody>
                  <a:tcPr marT="91425" marB="91425" marR="91425" marL="91425"/>
                </a:tc>
              </a:tr>
              <a:tr h="701325">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262626"/>
                          </a:solidFill>
                          <a:highlight>
                            <a:srgbClr val="FFFFFF"/>
                          </a:highlight>
                        </a:rPr>
                        <a:t>Samsung 30Q 18650 Battery</a:t>
                      </a:r>
                      <a:endParaRPr sz="500"/>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7.99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72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9V</a:t>
                      </a:r>
                      <a:endParaRPr/>
                    </a:p>
                  </a:txBody>
                  <a:tcPr marT="91425" marB="91425" marR="91425" marL="91425"/>
                </a:tc>
                <a:tc>
                  <a:txBody>
                    <a:bodyPr/>
                    <a:lstStyle/>
                    <a:p>
                      <a:pPr indent="0" lvl="0" marL="0" rtl="0" algn="ctr">
                        <a:spcBef>
                          <a:spcPts val="0"/>
                        </a:spcBef>
                        <a:spcAft>
                          <a:spcPts val="0"/>
                        </a:spcAft>
                        <a:buNone/>
                      </a:pPr>
                      <a:r>
                        <a:rPr lang="en-US"/>
                        <a:t>Alkaline</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310</a:t>
                      </a:r>
                      <a:endParaRPr/>
                    </a:p>
                  </a:txBody>
                  <a:tcPr marT="91425" marB="91425" marR="91425" marL="91425"/>
                </a:tc>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0.7</a:t>
                      </a:r>
                      <a:endParaRPr/>
                    </a:p>
                  </a:txBody>
                  <a:tcPr marT="91425" marB="91425" marR="91425" marL="91425"/>
                </a:tc>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1329" name="Google Shape;1329;p109"/>
          <p:cNvPicPr preferRelativeResize="0"/>
          <p:nvPr/>
        </p:nvPicPr>
        <p:blipFill>
          <a:blip r:embed="rId3">
            <a:alphaModFix/>
          </a:blip>
          <a:stretch>
            <a:fillRect/>
          </a:stretch>
        </p:blipFill>
        <p:spPr>
          <a:xfrm>
            <a:off x="7251050" y="4768204"/>
            <a:ext cx="757950" cy="1453849"/>
          </a:xfrm>
          <a:prstGeom prst="rect">
            <a:avLst/>
          </a:prstGeom>
          <a:noFill/>
          <a:ln>
            <a:noFill/>
          </a:ln>
        </p:spPr>
      </p:pic>
      <p:pic>
        <p:nvPicPr>
          <p:cNvPr id="1330" name="Google Shape;1330;p109"/>
          <p:cNvPicPr preferRelativeResize="0"/>
          <p:nvPr/>
        </p:nvPicPr>
        <p:blipFill>
          <a:blip r:embed="rId4">
            <a:alphaModFix/>
          </a:blip>
          <a:stretch>
            <a:fillRect/>
          </a:stretch>
        </p:blipFill>
        <p:spPr>
          <a:xfrm>
            <a:off x="5082424" y="4840602"/>
            <a:ext cx="1546325" cy="1381448"/>
          </a:xfrm>
          <a:prstGeom prst="rect">
            <a:avLst/>
          </a:prstGeom>
          <a:noFill/>
          <a:ln>
            <a:noFill/>
          </a:ln>
        </p:spPr>
      </p:pic>
      <p:sp>
        <p:nvSpPr>
          <p:cNvPr id="1331" name="Google Shape;1331;p109"/>
          <p:cNvSpPr txBox="1"/>
          <p:nvPr/>
        </p:nvSpPr>
        <p:spPr>
          <a:xfrm>
            <a:off x="47017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a:t>
            </a:r>
            <a:endParaRPr b="1" sz="1600"/>
          </a:p>
        </p:txBody>
      </p:sp>
      <p:sp>
        <p:nvSpPr>
          <p:cNvPr id="1332" name="Google Shape;1332;p109"/>
          <p:cNvSpPr txBox="1"/>
          <p:nvPr/>
        </p:nvSpPr>
        <p:spPr>
          <a:xfrm>
            <a:off x="240852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2</a:t>
            </a:r>
            <a:endParaRPr b="1" sz="1600"/>
          </a:p>
        </p:txBody>
      </p:sp>
      <p:sp>
        <p:nvSpPr>
          <p:cNvPr id="1333" name="Google Shape;1333;p109"/>
          <p:cNvSpPr txBox="1"/>
          <p:nvPr/>
        </p:nvSpPr>
        <p:spPr>
          <a:xfrm>
            <a:off x="459320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3</a:t>
            </a:r>
            <a:endParaRPr b="1" sz="1600"/>
          </a:p>
        </p:txBody>
      </p:sp>
      <p:sp>
        <p:nvSpPr>
          <p:cNvPr id="1334" name="Google Shape;1334;p109"/>
          <p:cNvSpPr txBox="1"/>
          <p:nvPr/>
        </p:nvSpPr>
        <p:spPr>
          <a:xfrm>
            <a:off x="676185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a:t>
            </a:r>
            <a:endParaRPr b="1" sz="1600"/>
          </a:p>
        </p:txBody>
      </p:sp>
      <p:pic>
        <p:nvPicPr>
          <p:cNvPr id="1335" name="Google Shape;1335;p109"/>
          <p:cNvPicPr preferRelativeResize="0"/>
          <p:nvPr/>
        </p:nvPicPr>
        <p:blipFill>
          <a:blip r:embed="rId5">
            <a:alphaModFix/>
          </a:blip>
          <a:stretch>
            <a:fillRect/>
          </a:stretch>
        </p:blipFill>
        <p:spPr>
          <a:xfrm>
            <a:off x="826269" y="5004000"/>
            <a:ext cx="1286878" cy="1281625"/>
          </a:xfrm>
          <a:prstGeom prst="rect">
            <a:avLst/>
          </a:prstGeom>
          <a:noFill/>
          <a:ln>
            <a:noFill/>
          </a:ln>
        </p:spPr>
      </p:pic>
      <p:pic>
        <p:nvPicPr>
          <p:cNvPr id="1336" name="Google Shape;1336;p109"/>
          <p:cNvPicPr preferRelativeResize="0"/>
          <p:nvPr/>
        </p:nvPicPr>
        <p:blipFill>
          <a:blip r:embed="rId6">
            <a:alphaModFix/>
          </a:blip>
          <a:stretch>
            <a:fillRect/>
          </a:stretch>
        </p:blipFill>
        <p:spPr>
          <a:xfrm>
            <a:off x="3077249" y="4927025"/>
            <a:ext cx="1203325" cy="126334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10"/>
          <p:cNvSpPr txBox="1"/>
          <p:nvPr>
            <p:ph type="title"/>
          </p:nvPr>
        </p:nvSpPr>
        <p:spPr>
          <a:xfrm>
            <a:off x="1600200" y="76200"/>
            <a:ext cx="64008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Payload Power Trade &amp; Selection (2 of 2)</a:t>
            </a:r>
            <a:endParaRPr/>
          </a:p>
        </p:txBody>
      </p:sp>
      <p:sp>
        <p:nvSpPr>
          <p:cNvPr id="1343" name="Google Shape;1343;p11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344" name="Google Shape;1344;p110"/>
          <p:cNvSpPr txBox="1"/>
          <p:nvPr/>
        </p:nvSpPr>
        <p:spPr>
          <a:xfrm>
            <a:off x="145925" y="1005200"/>
            <a:ext cx="32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Power Source Selection</a:t>
            </a:r>
            <a:endParaRPr b="1" sz="1800"/>
          </a:p>
        </p:txBody>
      </p:sp>
      <p:pic>
        <p:nvPicPr>
          <p:cNvPr id="1345" name="Google Shape;1345;p110"/>
          <p:cNvPicPr preferRelativeResize="0"/>
          <p:nvPr/>
        </p:nvPicPr>
        <p:blipFill>
          <a:blip r:embed="rId3">
            <a:alphaModFix/>
          </a:blip>
          <a:stretch>
            <a:fillRect/>
          </a:stretch>
        </p:blipFill>
        <p:spPr>
          <a:xfrm>
            <a:off x="293950" y="2401588"/>
            <a:ext cx="2754050" cy="2460400"/>
          </a:xfrm>
          <a:prstGeom prst="rect">
            <a:avLst/>
          </a:prstGeom>
          <a:noFill/>
          <a:ln>
            <a:noFill/>
          </a:ln>
        </p:spPr>
      </p:pic>
      <p:cxnSp>
        <p:nvCxnSpPr>
          <p:cNvPr id="1346" name="Google Shape;1346;p110"/>
          <p:cNvCxnSpPr/>
          <p:nvPr/>
        </p:nvCxnSpPr>
        <p:spPr>
          <a:xfrm>
            <a:off x="145925" y="1572625"/>
            <a:ext cx="8236200" cy="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110"/>
          <p:cNvCxnSpPr/>
          <p:nvPr/>
        </p:nvCxnSpPr>
        <p:spPr>
          <a:xfrm>
            <a:off x="145925" y="2162750"/>
            <a:ext cx="8236200" cy="0"/>
          </a:xfrm>
          <a:prstGeom prst="straightConnector1">
            <a:avLst/>
          </a:prstGeom>
          <a:noFill/>
          <a:ln cap="flat" cmpd="sng" w="9525">
            <a:solidFill>
              <a:schemeClr val="dk2"/>
            </a:solidFill>
            <a:prstDash val="solid"/>
            <a:round/>
            <a:headEnd len="med" w="med" type="none"/>
            <a:tailEnd len="med" w="med" type="none"/>
          </a:ln>
        </p:spPr>
      </p:cxnSp>
      <p:sp>
        <p:nvSpPr>
          <p:cNvPr id="1348" name="Google Shape;1348;p110"/>
          <p:cNvSpPr txBox="1"/>
          <p:nvPr/>
        </p:nvSpPr>
        <p:spPr>
          <a:xfrm>
            <a:off x="211900" y="1636850"/>
            <a:ext cx="817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Selected Battery: 		</a:t>
            </a:r>
            <a:r>
              <a:rPr b="1" lang="en-US" sz="1800">
                <a:solidFill>
                  <a:srgbClr val="0000FF"/>
                </a:solidFill>
                <a:highlight>
                  <a:srgbClr val="FFFFFF"/>
                </a:highlight>
              </a:rPr>
              <a:t>Samsung 30Q 18650 Battery</a:t>
            </a:r>
            <a:endParaRPr b="1" sz="2200">
              <a:solidFill>
                <a:srgbClr val="0000FF"/>
              </a:solidFill>
            </a:endParaRPr>
          </a:p>
        </p:txBody>
      </p:sp>
      <p:graphicFrame>
        <p:nvGraphicFramePr>
          <p:cNvPr id="1349" name="Google Shape;1349;p110"/>
          <p:cNvGraphicFramePr/>
          <p:nvPr/>
        </p:nvGraphicFramePr>
        <p:xfrm>
          <a:off x="3636500" y="2226950"/>
          <a:ext cx="3000000" cy="3000000"/>
        </p:xfrm>
        <a:graphic>
          <a:graphicData uri="http://schemas.openxmlformats.org/drawingml/2006/table">
            <a:tbl>
              <a:tblPr>
                <a:noFill/>
                <a:tableStyleId>{3B52752B-B22B-4D12-ACF0-D3FAC1B839AE}</a:tableStyleId>
              </a:tblPr>
              <a:tblGrid>
                <a:gridCol w="5050300"/>
              </a:tblGrid>
              <a:tr h="424775">
                <a:tc>
                  <a:txBody>
                    <a:bodyPr/>
                    <a:lstStyle/>
                    <a:p>
                      <a:pPr indent="0" lvl="0" marL="0" rtl="0" algn="l">
                        <a:spcBef>
                          <a:spcPts val="0"/>
                        </a:spcBef>
                        <a:spcAft>
                          <a:spcPts val="0"/>
                        </a:spcAft>
                        <a:buNone/>
                      </a:pPr>
                      <a:r>
                        <a:rPr b="1" lang="en-US" sz="1600"/>
                        <a:t>Reasons</a:t>
                      </a:r>
                      <a:endParaRPr b="1" sz="1600"/>
                    </a:p>
                  </a:txBody>
                  <a:tcPr marT="91425" marB="91425" marR="91425" marL="91425">
                    <a:solidFill>
                      <a:srgbClr val="FFFF00"/>
                    </a:solidFill>
                  </a:tcPr>
                </a:tc>
              </a:tr>
              <a:tr h="424775">
                <a:tc>
                  <a:txBody>
                    <a:bodyPr/>
                    <a:lstStyle/>
                    <a:p>
                      <a:pPr indent="-317500" lvl="0" marL="457200" rtl="0" algn="l">
                        <a:spcBef>
                          <a:spcPts val="0"/>
                        </a:spcBef>
                        <a:spcAft>
                          <a:spcPts val="0"/>
                        </a:spcAft>
                        <a:buSzPts val="1400"/>
                        <a:buChar char="●"/>
                      </a:pPr>
                      <a:r>
                        <a:rPr lang="en-US"/>
                        <a:t>Available in our Country</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Rechargeable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solidFill>
                            <a:schemeClr val="dk1"/>
                          </a:solidFill>
                          <a:highlight>
                            <a:srgbClr val="FFFFFF"/>
                          </a:highlight>
                        </a:rPr>
                        <a:t>High discharge rate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It has capability to deliver enough  current  and power for the  payload</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sz="1350">
                          <a:solidFill>
                            <a:schemeClr val="dk1"/>
                          </a:solidFill>
                          <a:highlight>
                            <a:srgbClr val="FFFFFF"/>
                          </a:highlight>
                        </a:rPr>
                        <a:t>Relatively Light</a:t>
                      </a:r>
                      <a:endParaRPr/>
                    </a:p>
                  </a:txBody>
                  <a:tcPr marT="91425" marB="91425" marR="91425" marL="91425"/>
                </a:tc>
              </a:tr>
            </a:tbl>
          </a:graphicData>
        </a:graphic>
      </p:graphicFrame>
      <p:sp>
        <p:nvSpPr>
          <p:cNvPr id="1350" name="Google Shape;1350;p110"/>
          <p:cNvSpPr txBox="1"/>
          <p:nvPr/>
        </p:nvSpPr>
        <p:spPr>
          <a:xfrm>
            <a:off x="399300" y="5019775"/>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Samsung 30Q 18650 Battery will be used in SERIE configuration, where we will obtain 7.2V of Nominal Voltage and 3000mAh of Nominal Current.</a:t>
            </a:r>
            <a:endParaRPr b="1" sz="1500"/>
          </a:p>
        </p:txBody>
      </p:sp>
      <p:sp>
        <p:nvSpPr>
          <p:cNvPr id="1351" name="Google Shape;1351;p110"/>
          <p:cNvSpPr txBox="1"/>
          <p:nvPr/>
        </p:nvSpPr>
        <p:spPr>
          <a:xfrm>
            <a:off x="399300" y="5723750"/>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Both Samsung 30Q 18650 will mounted on container using battery socket and </a:t>
            </a:r>
            <a:r>
              <a:rPr b="1" lang="en-US" sz="1500"/>
              <a:t>connect</a:t>
            </a:r>
            <a:r>
              <a:rPr b="1" lang="en-US" sz="1500"/>
              <a:t> with payload components with cable</a:t>
            </a:r>
            <a:endParaRPr b="1" sz="15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1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57" name="Google Shape;1357;p11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58" name="Google Shape;1358;p11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Budget (1 of 2)</a:t>
            </a:r>
            <a:endParaRPr/>
          </a:p>
        </p:txBody>
      </p:sp>
      <p:sp>
        <p:nvSpPr>
          <p:cNvPr id="1359" name="Google Shape;1359;p11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360" name="Google Shape;1360;p11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61" name="Google Shape;1361;p111"/>
          <p:cNvGraphicFramePr/>
          <p:nvPr/>
        </p:nvGraphicFramePr>
        <p:xfrm>
          <a:off x="221750" y="1762075"/>
          <a:ext cx="3000000" cy="3000000"/>
        </p:xfrm>
        <a:graphic>
          <a:graphicData uri="http://schemas.openxmlformats.org/drawingml/2006/table">
            <a:tbl>
              <a:tblPr>
                <a:noFill/>
                <a:tableStyleId>{3B52752B-B22B-4D12-ACF0-D3FAC1B839AE}</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Cycles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Power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STorm32 Controller</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0.36</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285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Motor 2804 100T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Adafruit Mini Spy Camera</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110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1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67" name="Google Shape;1367;p11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68" name="Google Shape;1368;p11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Budget (</a:t>
            </a:r>
            <a:r>
              <a:rPr lang="en-US"/>
              <a:t>2</a:t>
            </a:r>
            <a:r>
              <a:rPr b="1" i="0" lang="en-US" sz="2400" u="none" cap="none" strike="noStrike">
                <a:solidFill>
                  <a:schemeClr val="accent2"/>
                </a:solidFill>
                <a:latin typeface="Arial"/>
                <a:ea typeface="Arial"/>
                <a:cs typeface="Arial"/>
                <a:sym typeface="Arial"/>
              </a:rPr>
              <a:t> of 2)</a:t>
            </a:r>
            <a:endParaRPr/>
          </a:p>
        </p:txBody>
      </p:sp>
      <p:sp>
        <p:nvSpPr>
          <p:cNvPr id="1369" name="Google Shape;1369;p11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Name goes here</a:t>
            </a:r>
            <a:endParaRPr b="0" i="0" sz="1400" u="none" cap="none" strike="noStrike">
              <a:solidFill>
                <a:srgbClr val="000000"/>
              </a:solidFill>
              <a:latin typeface="Arial"/>
              <a:ea typeface="Arial"/>
              <a:cs typeface="Arial"/>
              <a:sym typeface="Arial"/>
            </a:endParaRPr>
          </a:p>
        </p:txBody>
      </p:sp>
      <p:sp>
        <p:nvSpPr>
          <p:cNvPr id="1370" name="Google Shape;1370;p11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71" name="Google Shape;1371;p112"/>
          <p:cNvGraphicFramePr/>
          <p:nvPr/>
        </p:nvGraphicFramePr>
        <p:xfrm>
          <a:off x="2877763" y="1280825"/>
          <a:ext cx="3000000" cy="3000000"/>
        </p:xfrm>
        <a:graphic>
          <a:graphicData uri="http://schemas.openxmlformats.org/drawingml/2006/table">
            <a:tbl>
              <a:tblPr>
                <a:noFill/>
                <a:tableStyleId>{3B52752B-B22B-4D12-ACF0-D3FAC1B839AE}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2.78</a:t>
                      </a:r>
                      <a:r>
                        <a:rPr b="1" lang="en-US">
                          <a:solidFill>
                            <a:schemeClr val="dk1"/>
                          </a:solidFill>
                        </a:rPr>
                        <a:t> Wh</a:t>
                      </a:r>
                      <a:endParaRPr b="1"/>
                    </a:p>
                  </a:txBody>
                  <a:tcPr marT="91425" marB="91425" marR="91425" marL="91425"/>
                </a:tc>
              </a:tr>
            </a:tbl>
          </a:graphicData>
        </a:graphic>
      </p:graphicFrame>
      <p:graphicFrame>
        <p:nvGraphicFramePr>
          <p:cNvPr id="1372" name="Google Shape;1372;p112"/>
          <p:cNvGraphicFramePr/>
          <p:nvPr/>
        </p:nvGraphicFramePr>
        <p:xfrm>
          <a:off x="952500" y="2529200"/>
          <a:ext cx="3000000" cy="3000000"/>
        </p:xfrm>
        <a:graphic>
          <a:graphicData uri="http://schemas.openxmlformats.org/drawingml/2006/table">
            <a:tbl>
              <a:tblPr>
                <a:noFill/>
                <a:tableStyleId>{3B52752B-B22B-4D12-ACF0-D3FAC1B839AE}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10.8Wh</a:t>
                      </a:r>
                      <a:endParaRPr b="1"/>
                    </a:p>
                  </a:txBody>
                  <a:tcPr marT="91425" marB="91425" marR="91425" marL="91425"/>
                </a:tc>
              </a:tr>
            </a:tbl>
          </a:graphicData>
        </a:graphic>
      </p:graphicFrame>
      <p:graphicFrame>
        <p:nvGraphicFramePr>
          <p:cNvPr id="1373" name="Google Shape;1373;p112"/>
          <p:cNvGraphicFramePr/>
          <p:nvPr/>
        </p:nvGraphicFramePr>
        <p:xfrm>
          <a:off x="2387350" y="3874850"/>
          <a:ext cx="3000000" cy="3000000"/>
        </p:xfrm>
        <a:graphic>
          <a:graphicData uri="http://schemas.openxmlformats.org/drawingml/2006/table">
            <a:tbl>
              <a:tblPr>
                <a:noFill/>
                <a:tableStyleId>{3B52752B-B22B-4D12-ACF0-D3FAC1B839AE}</a:tableStyleId>
              </a:tblPr>
              <a:tblGrid>
                <a:gridCol w="43693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10.8 Wh - 2.78 Wh = 8.02 Wh (Margin 74.25%)</a:t>
                      </a:r>
                      <a:endParaRPr b="1"/>
                    </a:p>
                  </a:txBody>
                  <a:tcPr marT="91425" marB="91425" marR="91425" marL="91425"/>
                </a:tc>
              </a:tr>
            </a:tbl>
          </a:graphicData>
        </a:graphic>
      </p:graphicFrame>
      <p:sp>
        <p:nvSpPr>
          <p:cNvPr id="1374" name="Google Shape;1374;p112"/>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through the flight</a:t>
            </a:r>
            <a:endParaRPr b="1" sz="1600"/>
          </a:p>
        </p:txBody>
      </p:sp>
      <p:graphicFrame>
        <p:nvGraphicFramePr>
          <p:cNvPr id="1375" name="Google Shape;1375;p112"/>
          <p:cNvGraphicFramePr/>
          <p:nvPr/>
        </p:nvGraphicFramePr>
        <p:xfrm>
          <a:off x="166125" y="5641050"/>
          <a:ext cx="3000000" cy="3000000"/>
        </p:xfrm>
        <a:graphic>
          <a:graphicData uri="http://schemas.openxmlformats.org/drawingml/2006/table">
            <a:tbl>
              <a:tblPr>
                <a:noFill/>
                <a:tableStyleId>{3B52752B-B22B-4D12-ACF0-D3FAC1B839AE}</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